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64" r:id="rId2"/>
    <p:sldId id="266" r:id="rId3"/>
    <p:sldId id="276" r:id="rId4"/>
    <p:sldId id="277" r:id="rId5"/>
    <p:sldId id="267" r:id="rId6"/>
    <p:sldId id="268" r:id="rId7"/>
    <p:sldId id="272" r:id="rId8"/>
    <p:sldId id="270" r:id="rId9"/>
    <p:sldId id="281" r:id="rId10"/>
    <p:sldId id="282" r:id="rId11"/>
    <p:sldId id="283" r:id="rId12"/>
    <p:sldId id="278" r:id="rId13"/>
    <p:sldId id="284" r:id="rId14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AAE6"/>
    <a:srgbClr val="5A6EB4"/>
    <a:srgbClr val="A00078"/>
    <a:srgbClr val="A01E28"/>
    <a:srgbClr val="A08232"/>
    <a:srgbClr val="DCA01E"/>
    <a:srgbClr val="FA8214"/>
    <a:srgbClr val="82BE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6" autoAdjust="0"/>
    <p:restoredTop sz="75102" autoAdjust="0"/>
  </p:normalViewPr>
  <p:slideViewPr>
    <p:cSldViewPr>
      <p:cViewPr varScale="1">
        <p:scale>
          <a:sx n="80" d="100"/>
          <a:sy n="80" d="100"/>
        </p:scale>
        <p:origin x="726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2" d="100"/>
          <a:sy n="82" d="100"/>
        </p:scale>
        <p:origin x="-318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E82A8CF-18D0-489B-8EF9-8B36BC88D219}" type="doc">
      <dgm:prSet loTypeId="urn:microsoft.com/office/officeart/2009/3/layout/Descending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69F5C8D8-09CE-42E4-A9DD-6A1E7B42AB2F}">
      <dgm:prSet phldrT="[Text]" custT="1"/>
      <dgm:spPr/>
      <dgm:t>
        <a:bodyPr/>
        <a:lstStyle/>
        <a:p>
          <a:r>
            <a:rPr lang="de-DE" sz="2400" dirty="0"/>
            <a:t>Mapping </a:t>
          </a:r>
          <a:r>
            <a:rPr lang="de-DE" sz="2400" dirty="0" err="1"/>
            <a:t>vs</a:t>
          </a:r>
          <a:r>
            <a:rPr lang="de-DE" sz="2400" dirty="0"/>
            <a:t> </a:t>
          </a:r>
          <a:r>
            <a:rPr lang="de-DE" sz="2400" dirty="0" err="1"/>
            <a:t>Monitioring</a:t>
          </a:r>
          <a:endParaRPr lang="de-DE" sz="2400" dirty="0"/>
        </a:p>
      </dgm:t>
    </dgm:pt>
    <dgm:pt modelId="{FE66274A-0A76-41C4-B8D6-48EDBBB3149C}" type="parTrans" cxnId="{BDABD7DE-7704-4FD2-916D-1660BDE34680}">
      <dgm:prSet/>
      <dgm:spPr/>
      <dgm:t>
        <a:bodyPr/>
        <a:lstStyle/>
        <a:p>
          <a:endParaRPr lang="de-DE"/>
        </a:p>
      </dgm:t>
    </dgm:pt>
    <dgm:pt modelId="{34EE6C12-04D0-4ABF-AF5C-184A996F2B12}" type="sibTrans" cxnId="{BDABD7DE-7704-4FD2-916D-1660BDE34680}">
      <dgm:prSet/>
      <dgm:spPr/>
      <dgm:t>
        <a:bodyPr/>
        <a:lstStyle/>
        <a:p>
          <a:endParaRPr lang="de-DE"/>
        </a:p>
      </dgm:t>
    </dgm:pt>
    <dgm:pt modelId="{4D168A60-1B14-4BDB-953F-E9B6F7E04AC3}">
      <dgm:prSet phldrT="[Text]" custT="1"/>
      <dgm:spPr/>
      <dgm:t>
        <a:bodyPr/>
        <a:lstStyle/>
        <a:p>
          <a:pPr algn="ctr"/>
          <a:r>
            <a:rPr lang="de-DE" sz="2400" dirty="0"/>
            <a:t>Motivation</a:t>
          </a:r>
        </a:p>
      </dgm:t>
    </dgm:pt>
    <dgm:pt modelId="{A26320E9-B919-4BF6-8900-D9EC0EF05A0B}" type="parTrans" cxnId="{64BD381C-55F0-404B-8E07-69EA9796D37F}">
      <dgm:prSet/>
      <dgm:spPr/>
      <dgm:t>
        <a:bodyPr/>
        <a:lstStyle/>
        <a:p>
          <a:endParaRPr lang="de-DE"/>
        </a:p>
      </dgm:t>
    </dgm:pt>
    <dgm:pt modelId="{5F2C2E85-052F-439A-B488-251B8B8E5A27}" type="sibTrans" cxnId="{64BD381C-55F0-404B-8E07-69EA9796D37F}">
      <dgm:prSet/>
      <dgm:spPr/>
      <dgm:t>
        <a:bodyPr/>
        <a:lstStyle/>
        <a:p>
          <a:endParaRPr lang="de-DE"/>
        </a:p>
      </dgm:t>
    </dgm:pt>
    <dgm:pt modelId="{137C84D5-1213-4397-BFCD-3D03A7C5B310}">
      <dgm:prSet phldrT="[Text]" custT="1"/>
      <dgm:spPr/>
      <dgm:t>
        <a:bodyPr/>
        <a:lstStyle/>
        <a:p>
          <a:pPr algn="ctr"/>
          <a:r>
            <a:rPr lang="de-DE" sz="2400" dirty="0"/>
            <a:t>Gaußprozesse</a:t>
          </a:r>
        </a:p>
      </dgm:t>
    </dgm:pt>
    <dgm:pt modelId="{89DBE2D9-BAE9-418E-99D7-B4F6AA8B9A32}" type="parTrans" cxnId="{21FC8731-9FBC-4665-8C81-6AA2153CDDEF}">
      <dgm:prSet/>
      <dgm:spPr/>
      <dgm:t>
        <a:bodyPr/>
        <a:lstStyle/>
        <a:p>
          <a:endParaRPr lang="de-DE"/>
        </a:p>
      </dgm:t>
    </dgm:pt>
    <dgm:pt modelId="{E2598530-D779-4287-A276-7B7B476AD4A2}" type="sibTrans" cxnId="{21FC8731-9FBC-4665-8C81-6AA2153CDDEF}">
      <dgm:prSet/>
      <dgm:spPr/>
      <dgm:t>
        <a:bodyPr/>
        <a:lstStyle/>
        <a:p>
          <a:endParaRPr lang="de-DE"/>
        </a:p>
      </dgm:t>
    </dgm:pt>
    <dgm:pt modelId="{DF19E5AF-5C30-4330-81F7-A60F46094472}">
      <dgm:prSet phldrT="[Text]" custT="1"/>
      <dgm:spPr/>
      <dgm:t>
        <a:bodyPr/>
        <a:lstStyle/>
        <a:p>
          <a:pPr algn="ctr"/>
          <a:r>
            <a:rPr lang="de-DE" sz="2400" dirty="0"/>
            <a:t>Aktuelle Forschung</a:t>
          </a:r>
        </a:p>
      </dgm:t>
    </dgm:pt>
    <dgm:pt modelId="{A754CC63-3207-4CE8-AAB3-843D1F81603E}" type="parTrans" cxnId="{C55F9E6C-9963-4015-AA18-2D3B3153BCB2}">
      <dgm:prSet/>
      <dgm:spPr/>
      <dgm:t>
        <a:bodyPr/>
        <a:lstStyle/>
        <a:p>
          <a:endParaRPr lang="de-DE"/>
        </a:p>
      </dgm:t>
    </dgm:pt>
    <dgm:pt modelId="{EC5EE21F-A372-4BF6-AFE5-1EA217F28598}" type="sibTrans" cxnId="{C55F9E6C-9963-4015-AA18-2D3B3153BCB2}">
      <dgm:prSet/>
      <dgm:spPr/>
      <dgm:t>
        <a:bodyPr/>
        <a:lstStyle/>
        <a:p>
          <a:endParaRPr lang="de-DE"/>
        </a:p>
      </dgm:t>
    </dgm:pt>
    <dgm:pt modelId="{C4E11918-6E44-486C-991E-40B8DBA12E0F}">
      <dgm:prSet phldrT="[Text]" custT="1"/>
      <dgm:spPr/>
      <dgm:t>
        <a:bodyPr/>
        <a:lstStyle/>
        <a:p>
          <a:r>
            <a:rPr lang="de-DE" sz="2700" dirty="0"/>
            <a:t>Offene Forschungsfragen</a:t>
          </a:r>
          <a:endParaRPr lang="de-DE" sz="2700" b="0" dirty="0"/>
        </a:p>
      </dgm:t>
    </dgm:pt>
    <dgm:pt modelId="{45793766-19F7-4E2A-8609-7418B6124885}" type="parTrans" cxnId="{7BD5CDFA-444E-4809-89F8-C41722C9F178}">
      <dgm:prSet/>
      <dgm:spPr/>
      <dgm:t>
        <a:bodyPr/>
        <a:lstStyle/>
        <a:p>
          <a:endParaRPr lang="de-DE"/>
        </a:p>
      </dgm:t>
    </dgm:pt>
    <dgm:pt modelId="{161D2DCD-2CE3-4BB7-9F5D-1939DED8DF48}" type="sibTrans" cxnId="{7BD5CDFA-444E-4809-89F8-C41722C9F178}">
      <dgm:prSet/>
      <dgm:spPr/>
      <dgm:t>
        <a:bodyPr/>
        <a:lstStyle/>
        <a:p>
          <a:endParaRPr lang="de-DE"/>
        </a:p>
      </dgm:t>
    </dgm:pt>
    <dgm:pt modelId="{21BA0270-2306-42AB-8F00-C7A92B5BB61A}" type="pres">
      <dgm:prSet presAssocID="{3E82A8CF-18D0-489B-8EF9-8B36BC88D219}" presName="Name0" presStyleCnt="0">
        <dgm:presLayoutVars>
          <dgm:chMax val="7"/>
          <dgm:chPref val="5"/>
        </dgm:presLayoutVars>
      </dgm:prSet>
      <dgm:spPr/>
    </dgm:pt>
    <dgm:pt modelId="{C56D3FAA-0E61-4756-8696-099D58BB67C9}" type="pres">
      <dgm:prSet presAssocID="{3E82A8CF-18D0-489B-8EF9-8B36BC88D219}" presName="arrowNode" presStyleLbl="node1" presStyleIdx="0" presStyleCnt="1" custAng="20901257"/>
      <dgm:spPr/>
    </dgm:pt>
    <dgm:pt modelId="{E88DE6AB-663C-4C4B-8205-588C976353B6}" type="pres">
      <dgm:prSet presAssocID="{69F5C8D8-09CE-42E4-A9DD-6A1E7B42AB2F}" presName="txNode1" presStyleLbl="revTx" presStyleIdx="0" presStyleCnt="5" custScaleX="110601" custScaleY="144645" custLinFactNeighborX="-40383" custLinFactNeighborY="20090">
        <dgm:presLayoutVars>
          <dgm:bulletEnabled val="1"/>
        </dgm:presLayoutVars>
      </dgm:prSet>
      <dgm:spPr/>
    </dgm:pt>
    <dgm:pt modelId="{628C27FB-482E-43A2-91CC-2D0F0F10D141}" type="pres">
      <dgm:prSet presAssocID="{4D168A60-1B14-4BDB-953F-E9B6F7E04AC3}" presName="txNode2" presStyleLbl="revTx" presStyleIdx="1" presStyleCnt="5" custLinFactNeighborX="-38300" custLinFactNeighborY="-25402">
        <dgm:presLayoutVars>
          <dgm:bulletEnabled val="1"/>
        </dgm:presLayoutVars>
      </dgm:prSet>
      <dgm:spPr/>
    </dgm:pt>
    <dgm:pt modelId="{F35C3627-4329-44A7-B5A2-99A14843AF81}" type="pres">
      <dgm:prSet presAssocID="{5F2C2E85-052F-439A-B488-251B8B8E5A27}" presName="dotNode2" presStyleCnt="0"/>
      <dgm:spPr/>
    </dgm:pt>
    <dgm:pt modelId="{9E0E80C8-1089-46E3-B661-94C6138229C2}" type="pres">
      <dgm:prSet presAssocID="{5F2C2E85-052F-439A-B488-251B8B8E5A27}" presName="dotRepeatNode" presStyleLbl="fgShp" presStyleIdx="0" presStyleCnt="3" custLinFactY="51897" custLinFactNeighborX="-78149" custLinFactNeighborY="100000"/>
      <dgm:spPr/>
    </dgm:pt>
    <dgm:pt modelId="{16103B0F-F43E-450F-A124-5A1E2C38D888}" type="pres">
      <dgm:prSet presAssocID="{137C84D5-1213-4397-BFCD-3D03A7C5B310}" presName="txNode3" presStyleLbl="revTx" presStyleIdx="2" presStyleCnt="5" custLinFactNeighborX="13576" custLinFactNeighborY="60062">
        <dgm:presLayoutVars>
          <dgm:bulletEnabled val="1"/>
        </dgm:presLayoutVars>
      </dgm:prSet>
      <dgm:spPr/>
    </dgm:pt>
    <dgm:pt modelId="{0F436BF0-184D-4F70-BB69-F08D151D4219}" type="pres">
      <dgm:prSet presAssocID="{E2598530-D779-4287-A276-7B7B476AD4A2}" presName="dotNode3" presStyleCnt="0"/>
      <dgm:spPr/>
    </dgm:pt>
    <dgm:pt modelId="{1202BB87-DA75-4286-890A-EB7207D51A40}" type="pres">
      <dgm:prSet presAssocID="{E2598530-D779-4287-A276-7B7B476AD4A2}" presName="dotRepeatNode" presStyleLbl="fgShp" presStyleIdx="1" presStyleCnt="3" custLinFactX="54558" custLinFactY="23850" custLinFactNeighborX="100000" custLinFactNeighborY="100000"/>
      <dgm:spPr/>
    </dgm:pt>
    <dgm:pt modelId="{35CEE3CD-4468-464D-A1BD-6AEBA3BD7EBF}" type="pres">
      <dgm:prSet presAssocID="{DF19E5AF-5C30-4330-81F7-A60F46094472}" presName="txNode4" presStyleLbl="revTx" presStyleIdx="3" presStyleCnt="5" custScaleX="143290" custLinFactNeighborX="13400" custLinFactNeighborY="-42149">
        <dgm:presLayoutVars>
          <dgm:bulletEnabled val="1"/>
        </dgm:presLayoutVars>
      </dgm:prSet>
      <dgm:spPr/>
    </dgm:pt>
    <dgm:pt modelId="{B12A5694-34F4-4877-82B4-CE292A65581A}" type="pres">
      <dgm:prSet presAssocID="{EC5EE21F-A372-4BF6-AFE5-1EA217F28598}" presName="dotNode4" presStyleCnt="0"/>
      <dgm:spPr/>
    </dgm:pt>
    <dgm:pt modelId="{965572CA-5E29-4D95-87D5-AEA05B79C5FB}" type="pres">
      <dgm:prSet presAssocID="{EC5EE21F-A372-4BF6-AFE5-1EA217F28598}" presName="dotRepeatNode" presStyleLbl="fgShp" presStyleIdx="2" presStyleCnt="3" custLinFactX="100000" custLinFactY="33287" custLinFactNeighborX="196701" custLinFactNeighborY="100000"/>
      <dgm:spPr/>
    </dgm:pt>
    <dgm:pt modelId="{F6311B8B-207D-4080-9BEC-AB0F975ECB85}" type="pres">
      <dgm:prSet presAssocID="{C4E11918-6E44-486C-991E-40B8DBA12E0F}" presName="txNode5" presStyleLbl="revTx" presStyleIdx="4" presStyleCnt="5" custScaleX="115584" custScaleY="72933" custLinFactNeighborX="15571" custLinFactNeighborY="-22909">
        <dgm:presLayoutVars>
          <dgm:bulletEnabled val="1"/>
        </dgm:presLayoutVars>
      </dgm:prSet>
      <dgm:spPr/>
    </dgm:pt>
  </dgm:ptLst>
  <dgm:cxnLst>
    <dgm:cxn modelId="{172E1B10-BDAB-43CA-B9F7-0F9CEF7221FC}" type="presOf" srcId="{DF19E5AF-5C30-4330-81F7-A60F46094472}" destId="{35CEE3CD-4468-464D-A1BD-6AEBA3BD7EBF}" srcOrd="0" destOrd="0" presId="urn:microsoft.com/office/officeart/2009/3/layout/DescendingProcess"/>
    <dgm:cxn modelId="{64BD381C-55F0-404B-8E07-69EA9796D37F}" srcId="{3E82A8CF-18D0-489B-8EF9-8B36BC88D219}" destId="{4D168A60-1B14-4BDB-953F-E9B6F7E04AC3}" srcOrd="1" destOrd="0" parTransId="{A26320E9-B919-4BF6-8900-D9EC0EF05A0B}" sibTransId="{5F2C2E85-052F-439A-B488-251B8B8E5A27}"/>
    <dgm:cxn modelId="{21FC8731-9FBC-4665-8C81-6AA2153CDDEF}" srcId="{3E82A8CF-18D0-489B-8EF9-8B36BC88D219}" destId="{137C84D5-1213-4397-BFCD-3D03A7C5B310}" srcOrd="2" destOrd="0" parTransId="{89DBE2D9-BAE9-418E-99D7-B4F6AA8B9A32}" sibTransId="{E2598530-D779-4287-A276-7B7B476AD4A2}"/>
    <dgm:cxn modelId="{C00F6239-3CA0-4D9A-AAB8-B416FB0E185E}" type="presOf" srcId="{4D168A60-1B14-4BDB-953F-E9B6F7E04AC3}" destId="{628C27FB-482E-43A2-91CC-2D0F0F10D141}" srcOrd="0" destOrd="0" presId="urn:microsoft.com/office/officeart/2009/3/layout/DescendingProcess"/>
    <dgm:cxn modelId="{900A113B-0497-4D01-BD64-E7E6CC69EC99}" type="presOf" srcId="{5F2C2E85-052F-439A-B488-251B8B8E5A27}" destId="{9E0E80C8-1089-46E3-B661-94C6138229C2}" srcOrd="0" destOrd="0" presId="urn:microsoft.com/office/officeart/2009/3/layout/DescendingProcess"/>
    <dgm:cxn modelId="{C55F9E6C-9963-4015-AA18-2D3B3153BCB2}" srcId="{3E82A8CF-18D0-489B-8EF9-8B36BC88D219}" destId="{DF19E5AF-5C30-4330-81F7-A60F46094472}" srcOrd="3" destOrd="0" parTransId="{A754CC63-3207-4CE8-AAB3-843D1F81603E}" sibTransId="{EC5EE21F-A372-4BF6-AFE5-1EA217F28598}"/>
    <dgm:cxn modelId="{FD44C476-613F-4B77-A719-41B555156520}" type="presOf" srcId="{C4E11918-6E44-486C-991E-40B8DBA12E0F}" destId="{F6311B8B-207D-4080-9BEC-AB0F975ECB85}" srcOrd="0" destOrd="0" presId="urn:microsoft.com/office/officeart/2009/3/layout/DescendingProcess"/>
    <dgm:cxn modelId="{3A84119D-109A-49D5-AA50-3FEC6B7ED65B}" type="presOf" srcId="{69F5C8D8-09CE-42E4-A9DD-6A1E7B42AB2F}" destId="{E88DE6AB-663C-4C4B-8205-588C976353B6}" srcOrd="0" destOrd="0" presId="urn:microsoft.com/office/officeart/2009/3/layout/DescendingProcess"/>
    <dgm:cxn modelId="{C3F7E2B9-A1E8-4292-81EA-DC358BE942C5}" type="presOf" srcId="{EC5EE21F-A372-4BF6-AFE5-1EA217F28598}" destId="{965572CA-5E29-4D95-87D5-AEA05B79C5FB}" srcOrd="0" destOrd="0" presId="urn:microsoft.com/office/officeart/2009/3/layout/DescendingProcess"/>
    <dgm:cxn modelId="{74665BC8-14B7-438E-B2D8-5B27217022CF}" type="presOf" srcId="{3E82A8CF-18D0-489B-8EF9-8B36BC88D219}" destId="{21BA0270-2306-42AB-8F00-C7A92B5BB61A}" srcOrd="0" destOrd="0" presId="urn:microsoft.com/office/officeart/2009/3/layout/DescendingProcess"/>
    <dgm:cxn modelId="{DED5E0CE-6767-49D7-82C1-ED078FA4A340}" type="presOf" srcId="{E2598530-D779-4287-A276-7B7B476AD4A2}" destId="{1202BB87-DA75-4286-890A-EB7207D51A40}" srcOrd="0" destOrd="0" presId="urn:microsoft.com/office/officeart/2009/3/layout/DescendingProcess"/>
    <dgm:cxn modelId="{BDABD7DE-7704-4FD2-916D-1660BDE34680}" srcId="{3E82A8CF-18D0-489B-8EF9-8B36BC88D219}" destId="{69F5C8D8-09CE-42E4-A9DD-6A1E7B42AB2F}" srcOrd="0" destOrd="0" parTransId="{FE66274A-0A76-41C4-B8D6-48EDBBB3149C}" sibTransId="{34EE6C12-04D0-4ABF-AF5C-184A996F2B12}"/>
    <dgm:cxn modelId="{4978D8EC-0E72-494E-8B4C-511AC490236F}" type="presOf" srcId="{137C84D5-1213-4397-BFCD-3D03A7C5B310}" destId="{16103B0F-F43E-450F-A124-5A1E2C38D888}" srcOrd="0" destOrd="0" presId="urn:microsoft.com/office/officeart/2009/3/layout/DescendingProcess"/>
    <dgm:cxn modelId="{7BD5CDFA-444E-4809-89F8-C41722C9F178}" srcId="{3E82A8CF-18D0-489B-8EF9-8B36BC88D219}" destId="{C4E11918-6E44-486C-991E-40B8DBA12E0F}" srcOrd="4" destOrd="0" parTransId="{45793766-19F7-4E2A-8609-7418B6124885}" sibTransId="{161D2DCD-2CE3-4BB7-9F5D-1939DED8DF48}"/>
    <dgm:cxn modelId="{921A887C-8989-47E7-8B54-C5D2D9FEFED2}" type="presParOf" srcId="{21BA0270-2306-42AB-8F00-C7A92B5BB61A}" destId="{C56D3FAA-0E61-4756-8696-099D58BB67C9}" srcOrd="0" destOrd="0" presId="urn:microsoft.com/office/officeart/2009/3/layout/DescendingProcess"/>
    <dgm:cxn modelId="{926E2E09-E921-4D09-B06A-35BADEF5E609}" type="presParOf" srcId="{21BA0270-2306-42AB-8F00-C7A92B5BB61A}" destId="{E88DE6AB-663C-4C4B-8205-588C976353B6}" srcOrd="1" destOrd="0" presId="urn:microsoft.com/office/officeart/2009/3/layout/DescendingProcess"/>
    <dgm:cxn modelId="{7D3CBA0E-620A-4658-9089-25D7E850BE5B}" type="presParOf" srcId="{21BA0270-2306-42AB-8F00-C7A92B5BB61A}" destId="{628C27FB-482E-43A2-91CC-2D0F0F10D141}" srcOrd="2" destOrd="0" presId="urn:microsoft.com/office/officeart/2009/3/layout/DescendingProcess"/>
    <dgm:cxn modelId="{24362A03-1F8E-4841-81EF-4AEDD38C937B}" type="presParOf" srcId="{21BA0270-2306-42AB-8F00-C7A92B5BB61A}" destId="{F35C3627-4329-44A7-B5A2-99A14843AF81}" srcOrd="3" destOrd="0" presId="urn:microsoft.com/office/officeart/2009/3/layout/DescendingProcess"/>
    <dgm:cxn modelId="{C67206F2-4C7E-4748-9C6F-EEB5568C7F76}" type="presParOf" srcId="{F35C3627-4329-44A7-B5A2-99A14843AF81}" destId="{9E0E80C8-1089-46E3-B661-94C6138229C2}" srcOrd="0" destOrd="0" presId="urn:microsoft.com/office/officeart/2009/3/layout/DescendingProcess"/>
    <dgm:cxn modelId="{2D3CDB84-86A4-4C3F-B3C5-89722A32D5D7}" type="presParOf" srcId="{21BA0270-2306-42AB-8F00-C7A92B5BB61A}" destId="{16103B0F-F43E-450F-A124-5A1E2C38D888}" srcOrd="4" destOrd="0" presId="urn:microsoft.com/office/officeart/2009/3/layout/DescendingProcess"/>
    <dgm:cxn modelId="{C0771752-6355-4510-867C-69C5D6CAFE0C}" type="presParOf" srcId="{21BA0270-2306-42AB-8F00-C7A92B5BB61A}" destId="{0F436BF0-184D-4F70-BB69-F08D151D4219}" srcOrd="5" destOrd="0" presId="urn:microsoft.com/office/officeart/2009/3/layout/DescendingProcess"/>
    <dgm:cxn modelId="{B3205A5D-87F1-43DE-977D-224F71E7A078}" type="presParOf" srcId="{0F436BF0-184D-4F70-BB69-F08D151D4219}" destId="{1202BB87-DA75-4286-890A-EB7207D51A40}" srcOrd="0" destOrd="0" presId="urn:microsoft.com/office/officeart/2009/3/layout/DescendingProcess"/>
    <dgm:cxn modelId="{185F20C0-6CB4-4AB6-B504-A895881D884D}" type="presParOf" srcId="{21BA0270-2306-42AB-8F00-C7A92B5BB61A}" destId="{35CEE3CD-4468-464D-A1BD-6AEBA3BD7EBF}" srcOrd="6" destOrd="0" presId="urn:microsoft.com/office/officeart/2009/3/layout/DescendingProcess"/>
    <dgm:cxn modelId="{7EBF445B-D6E2-44FC-B58D-72B6C45E62F6}" type="presParOf" srcId="{21BA0270-2306-42AB-8F00-C7A92B5BB61A}" destId="{B12A5694-34F4-4877-82B4-CE292A65581A}" srcOrd="7" destOrd="0" presId="urn:microsoft.com/office/officeart/2009/3/layout/DescendingProcess"/>
    <dgm:cxn modelId="{0AB0E56F-1946-4410-BC4A-ED83A778250E}" type="presParOf" srcId="{B12A5694-34F4-4877-82B4-CE292A65581A}" destId="{965572CA-5E29-4D95-87D5-AEA05B79C5FB}" srcOrd="0" destOrd="0" presId="urn:microsoft.com/office/officeart/2009/3/layout/DescendingProcess"/>
    <dgm:cxn modelId="{B75696E5-BD19-4261-99D2-6465095E1332}" type="presParOf" srcId="{21BA0270-2306-42AB-8F00-C7A92B5BB61A}" destId="{F6311B8B-207D-4080-9BEC-AB0F975ECB85}" srcOrd="8" destOrd="0" presId="urn:microsoft.com/office/officeart/2009/3/layout/Descending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573745B-974A-42C2-966F-42E41ADFD88B}" type="doc">
      <dgm:prSet loTypeId="urn:microsoft.com/office/officeart/2005/8/layout/arrow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B9905F24-2F69-41A2-8239-C2183A5876FF}">
      <dgm:prSet phldrT="[Text]" custT="1"/>
      <dgm:spPr/>
      <dgm:t>
        <a:bodyPr/>
        <a:lstStyle/>
        <a:p>
          <a:r>
            <a:rPr lang="de-DE" sz="2400" dirty="0"/>
            <a:t>Diskrete Landmarken</a:t>
          </a:r>
        </a:p>
      </dgm:t>
    </dgm:pt>
    <dgm:pt modelId="{A0BECD16-0C9B-44B3-9DD9-4A5024462DD5}" type="parTrans" cxnId="{50137B93-5F8E-45D6-A983-3F099BE4EBF5}">
      <dgm:prSet/>
      <dgm:spPr/>
      <dgm:t>
        <a:bodyPr/>
        <a:lstStyle/>
        <a:p>
          <a:endParaRPr lang="de-DE"/>
        </a:p>
      </dgm:t>
    </dgm:pt>
    <dgm:pt modelId="{C0DA52E2-0649-4BC7-86F5-1B3504103FFC}" type="sibTrans" cxnId="{50137B93-5F8E-45D6-A983-3F099BE4EBF5}">
      <dgm:prSet/>
      <dgm:spPr/>
      <dgm:t>
        <a:bodyPr/>
        <a:lstStyle/>
        <a:p>
          <a:endParaRPr lang="de-DE"/>
        </a:p>
      </dgm:t>
    </dgm:pt>
    <dgm:pt modelId="{63E66C5C-24B8-4287-BC6F-E300EF0270FB}">
      <dgm:prSet phldrT="[Text]" custT="1"/>
      <dgm:spPr/>
      <dgm:t>
        <a:bodyPr/>
        <a:lstStyle/>
        <a:p>
          <a:r>
            <a:rPr lang="de-DE" sz="2400" dirty="0"/>
            <a:t>Kontinuierliche</a:t>
          </a:r>
          <a:br>
            <a:rPr lang="de-DE" sz="2400" dirty="0"/>
          </a:br>
          <a:r>
            <a:rPr lang="de-DE" sz="2400" dirty="0"/>
            <a:t>Funktion</a:t>
          </a:r>
        </a:p>
      </dgm:t>
    </dgm:pt>
    <dgm:pt modelId="{74E81F00-8FCF-41AD-A76E-356C82FF9224}" type="parTrans" cxnId="{EFFE48E4-586F-4FFE-9C42-ABBEFA9194D5}">
      <dgm:prSet/>
      <dgm:spPr/>
      <dgm:t>
        <a:bodyPr/>
        <a:lstStyle/>
        <a:p>
          <a:endParaRPr lang="de-DE"/>
        </a:p>
      </dgm:t>
    </dgm:pt>
    <dgm:pt modelId="{C08EB2C8-CB2F-418E-A7EC-95670B066D72}" type="sibTrans" cxnId="{EFFE48E4-586F-4FFE-9C42-ABBEFA9194D5}">
      <dgm:prSet/>
      <dgm:spPr/>
      <dgm:t>
        <a:bodyPr/>
        <a:lstStyle/>
        <a:p>
          <a:endParaRPr lang="de-DE"/>
        </a:p>
      </dgm:t>
    </dgm:pt>
    <dgm:pt modelId="{5E912B2A-3556-46EF-A7EF-0B45DEC1BC6E}" type="pres">
      <dgm:prSet presAssocID="{5573745B-974A-42C2-966F-42E41ADFD88B}" presName="cycle" presStyleCnt="0">
        <dgm:presLayoutVars>
          <dgm:dir/>
          <dgm:resizeHandles val="exact"/>
        </dgm:presLayoutVars>
      </dgm:prSet>
      <dgm:spPr/>
    </dgm:pt>
    <dgm:pt modelId="{225583E6-C3E4-4FE6-AA4B-E46CFED16CD1}" type="pres">
      <dgm:prSet presAssocID="{B9905F24-2F69-41A2-8239-C2183A5876FF}" presName="arrow" presStyleLbl="node1" presStyleIdx="0" presStyleCnt="2" custScaleX="49991" custScaleY="70900" custRadScaleRad="86656" custRadScaleInc="-22266">
        <dgm:presLayoutVars>
          <dgm:bulletEnabled val="1"/>
        </dgm:presLayoutVars>
      </dgm:prSet>
      <dgm:spPr/>
    </dgm:pt>
    <dgm:pt modelId="{A65F258E-D961-41C3-B63D-4D903BA32F6E}" type="pres">
      <dgm:prSet presAssocID="{63E66C5C-24B8-4287-BC6F-E300EF0270FB}" presName="arrow" presStyleLbl="node1" presStyleIdx="1" presStyleCnt="2" custScaleX="49991" custScaleY="70900" custRadScaleRad="87481" custRadScaleInc="22016">
        <dgm:presLayoutVars>
          <dgm:bulletEnabled val="1"/>
        </dgm:presLayoutVars>
      </dgm:prSet>
      <dgm:spPr/>
    </dgm:pt>
  </dgm:ptLst>
  <dgm:cxnLst>
    <dgm:cxn modelId="{00464208-3908-46FC-BEB0-212F12E250BF}" type="presOf" srcId="{63E66C5C-24B8-4287-BC6F-E300EF0270FB}" destId="{A65F258E-D961-41C3-B63D-4D903BA32F6E}" srcOrd="0" destOrd="0" presId="urn:microsoft.com/office/officeart/2005/8/layout/arrow1"/>
    <dgm:cxn modelId="{50137B93-5F8E-45D6-A983-3F099BE4EBF5}" srcId="{5573745B-974A-42C2-966F-42E41ADFD88B}" destId="{B9905F24-2F69-41A2-8239-C2183A5876FF}" srcOrd="0" destOrd="0" parTransId="{A0BECD16-0C9B-44B3-9DD9-4A5024462DD5}" sibTransId="{C0DA52E2-0649-4BC7-86F5-1B3504103FFC}"/>
    <dgm:cxn modelId="{F745B6D4-F96C-4131-8235-187B2671A1F8}" type="presOf" srcId="{5573745B-974A-42C2-966F-42E41ADFD88B}" destId="{5E912B2A-3556-46EF-A7EF-0B45DEC1BC6E}" srcOrd="0" destOrd="0" presId="urn:microsoft.com/office/officeart/2005/8/layout/arrow1"/>
    <dgm:cxn modelId="{12466BE0-AC8A-41A0-BB44-E8E9CAA2DBA4}" type="presOf" srcId="{B9905F24-2F69-41A2-8239-C2183A5876FF}" destId="{225583E6-C3E4-4FE6-AA4B-E46CFED16CD1}" srcOrd="0" destOrd="0" presId="urn:microsoft.com/office/officeart/2005/8/layout/arrow1"/>
    <dgm:cxn modelId="{EFFE48E4-586F-4FFE-9C42-ABBEFA9194D5}" srcId="{5573745B-974A-42C2-966F-42E41ADFD88B}" destId="{63E66C5C-24B8-4287-BC6F-E300EF0270FB}" srcOrd="1" destOrd="0" parTransId="{74E81F00-8FCF-41AD-A76E-356C82FF9224}" sibTransId="{C08EB2C8-CB2F-418E-A7EC-95670B066D72}"/>
    <dgm:cxn modelId="{479BD134-F2BC-4013-BEE2-CF0BEDC994F9}" type="presParOf" srcId="{5E912B2A-3556-46EF-A7EF-0B45DEC1BC6E}" destId="{225583E6-C3E4-4FE6-AA4B-E46CFED16CD1}" srcOrd="0" destOrd="0" presId="urn:microsoft.com/office/officeart/2005/8/layout/arrow1"/>
    <dgm:cxn modelId="{590E48D3-167F-4126-9EB7-094FDAF4DE4A}" type="presParOf" srcId="{5E912B2A-3556-46EF-A7EF-0B45DEC1BC6E}" destId="{A65F258E-D961-41C3-B63D-4D903BA32F6E}" srcOrd="1" destOrd="0" presId="urn:microsoft.com/office/officeart/2005/8/layout/arrow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6D3FAA-0E61-4756-8696-099D58BB67C9}">
      <dsp:nvSpPr>
        <dsp:cNvPr id="0" name=""/>
        <dsp:cNvSpPr/>
      </dsp:nvSpPr>
      <dsp:spPr>
        <a:xfrm rot="3697631">
          <a:off x="1624211" y="1093046"/>
          <a:ext cx="4351310" cy="3034496"/>
        </a:xfrm>
        <a:prstGeom prst="swooshArrow">
          <a:avLst>
            <a:gd name="adj1" fmla="val 16310"/>
            <a:gd name="adj2" fmla="val 313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0E80C8-1089-46E3-B661-94C6138229C2}">
      <dsp:nvSpPr>
        <dsp:cNvPr id="0" name=""/>
        <dsp:cNvSpPr/>
      </dsp:nvSpPr>
      <dsp:spPr>
        <a:xfrm>
          <a:off x="3168352" y="1656184"/>
          <a:ext cx="109884" cy="109884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02BB87-DA75-4286-890A-EB7207D51A40}">
      <dsp:nvSpPr>
        <dsp:cNvPr id="0" name=""/>
        <dsp:cNvSpPr/>
      </dsp:nvSpPr>
      <dsp:spPr>
        <a:xfrm>
          <a:off x="4176465" y="2232248"/>
          <a:ext cx="109884" cy="109884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5572CA-5E29-4D95-87D5-AEA05B79C5FB}">
      <dsp:nvSpPr>
        <dsp:cNvPr id="0" name=""/>
        <dsp:cNvSpPr/>
      </dsp:nvSpPr>
      <dsp:spPr>
        <a:xfrm>
          <a:off x="4896545" y="2952329"/>
          <a:ext cx="109884" cy="109884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8DE6AB-663C-4C4B-8205-588C976353B6}">
      <dsp:nvSpPr>
        <dsp:cNvPr id="0" name=""/>
        <dsp:cNvSpPr/>
      </dsp:nvSpPr>
      <dsp:spPr>
        <a:xfrm>
          <a:off x="395311" y="72009"/>
          <a:ext cx="2268988" cy="11665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b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/>
            <a:t>Mapping </a:t>
          </a:r>
          <a:r>
            <a:rPr lang="de-DE" sz="2400" kern="1200" dirty="0" err="1"/>
            <a:t>vs</a:t>
          </a:r>
          <a:r>
            <a:rPr lang="de-DE" sz="2400" kern="1200" dirty="0"/>
            <a:t> </a:t>
          </a:r>
          <a:r>
            <a:rPr lang="de-DE" sz="2400" kern="1200" dirty="0" err="1"/>
            <a:t>Monitioring</a:t>
          </a:r>
          <a:endParaRPr lang="de-DE" sz="2400" kern="1200" dirty="0"/>
        </a:p>
      </dsp:txBody>
      <dsp:txXfrm>
        <a:off x="395311" y="72009"/>
        <a:ext cx="2268988" cy="1166546"/>
      </dsp:txXfrm>
    </dsp:sp>
    <dsp:sp modelId="{628C27FB-482E-43A2-91CC-2D0F0F10D141}">
      <dsp:nvSpPr>
        <dsp:cNvPr id="0" name=""/>
        <dsp:cNvSpPr/>
      </dsp:nvSpPr>
      <dsp:spPr>
        <a:xfrm>
          <a:off x="2736298" y="936106"/>
          <a:ext cx="2994092" cy="8064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/>
            <a:t>Motivation</a:t>
          </a:r>
        </a:p>
      </dsp:txBody>
      <dsp:txXfrm>
        <a:off x="2736298" y="936106"/>
        <a:ext cx="2994092" cy="806489"/>
      </dsp:txXfrm>
    </dsp:sp>
    <dsp:sp modelId="{16103B0F-F43E-450F-A124-5A1E2C38D888}">
      <dsp:nvSpPr>
        <dsp:cNvPr id="0" name=""/>
        <dsp:cNvSpPr/>
      </dsp:nvSpPr>
      <dsp:spPr>
        <a:xfrm>
          <a:off x="1656189" y="2232248"/>
          <a:ext cx="2384184" cy="8064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/>
            <a:t>Gaußprozesse</a:t>
          </a:r>
        </a:p>
      </dsp:txBody>
      <dsp:txXfrm>
        <a:off x="1656189" y="2232248"/>
        <a:ext cx="2384184" cy="806489"/>
      </dsp:txXfrm>
    </dsp:sp>
    <dsp:sp modelId="{35CEE3CD-4468-464D-A1BD-6AEBA3BD7EBF}">
      <dsp:nvSpPr>
        <dsp:cNvPr id="0" name=""/>
        <dsp:cNvSpPr/>
      </dsp:nvSpPr>
      <dsp:spPr>
        <a:xfrm>
          <a:off x="4896544" y="2117638"/>
          <a:ext cx="2621810" cy="8064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/>
            <a:t>Aktuelle Forschung</a:t>
          </a:r>
        </a:p>
      </dsp:txBody>
      <dsp:txXfrm>
        <a:off x="4896544" y="2117638"/>
        <a:ext cx="2621810" cy="806489"/>
      </dsp:txXfrm>
    </dsp:sp>
    <dsp:sp modelId="{F6311B8B-207D-4080-9BEC-AB0F975ECB85}">
      <dsp:nvSpPr>
        <dsp:cNvPr id="0" name=""/>
        <dsp:cNvSpPr/>
      </dsp:nvSpPr>
      <dsp:spPr>
        <a:xfrm>
          <a:off x="4320478" y="4248472"/>
          <a:ext cx="3204344" cy="5881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t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kern="1200" dirty="0"/>
            <a:t>Offene Forschungsfragen</a:t>
          </a:r>
          <a:endParaRPr lang="de-DE" sz="2700" b="0" kern="1200" dirty="0"/>
        </a:p>
      </dsp:txBody>
      <dsp:txXfrm>
        <a:off x="4320478" y="4248472"/>
        <a:ext cx="3204344" cy="5881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5583E6-C3E4-4FE6-AA4B-E46CFED16CD1}">
      <dsp:nvSpPr>
        <dsp:cNvPr id="0" name=""/>
        <dsp:cNvSpPr/>
      </dsp:nvSpPr>
      <dsp:spPr>
        <a:xfrm rot="16200000">
          <a:off x="1736825" y="2269942"/>
          <a:ext cx="1993663" cy="2827523"/>
        </a:xfrm>
        <a:prstGeom prst="up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/>
            <a:t>Diskrete Landmarken</a:t>
          </a:r>
        </a:p>
      </dsp:txBody>
      <dsp:txXfrm rot="5400000">
        <a:off x="1668787" y="3185287"/>
        <a:ext cx="2478632" cy="996831"/>
      </dsp:txXfrm>
    </dsp:sp>
    <dsp:sp modelId="{A65F258E-D961-41C3-B63D-4D903BA32F6E}">
      <dsp:nvSpPr>
        <dsp:cNvPr id="0" name=""/>
        <dsp:cNvSpPr/>
      </dsp:nvSpPr>
      <dsp:spPr>
        <a:xfrm rot="5400000">
          <a:off x="4669960" y="2270023"/>
          <a:ext cx="1993663" cy="2827523"/>
        </a:xfrm>
        <a:prstGeom prst="up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/>
            <a:t>Kontinuierliche</a:t>
          </a:r>
          <a:br>
            <a:rPr lang="de-DE" sz="2400" kern="1200" dirty="0"/>
          </a:br>
          <a:r>
            <a:rPr lang="de-DE" sz="2400" kern="1200" dirty="0"/>
            <a:t>Funktion</a:t>
          </a:r>
        </a:p>
      </dsp:txBody>
      <dsp:txXfrm rot="-5400000">
        <a:off x="4253031" y="3185369"/>
        <a:ext cx="2478632" cy="9968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DescendingProcess">
  <dgm:title val=""/>
  <dgm:desc val=""/>
  <dgm:catLst>
    <dgm:cat type="process" pri="23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clrData>
  <dgm:layoutNode name="Name0">
    <dgm:varLst>
      <dgm:chMax val="7"/>
      <dgm:chPref val="5"/>
    </dgm:varLst>
    <dgm:alg type="composite">
      <dgm:param type="ar" val="1.1"/>
    </dgm:alg>
    <dgm:shape xmlns:r="http://schemas.openxmlformats.org/officeDocument/2006/relationships" r:blip="">
      <dgm:adjLst/>
    </dgm:shape>
    <dgm:choose name="Name1">
      <dgm:if name="Name2" axis="ch" ptType="node" func="cnt" op="equ" val="1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</dgm:constrLst>
      </dgm:if>
      <dgm:if name="Name3" axis="ch" ptType="node" func="cnt" op="equ" val="2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"/>
          <dgm:constr type="b" for="ch" forName="txNode2" refType="h"/>
          <dgm:constr type="r" for="ch" forName="txNode2" refType="w"/>
          <dgm:constr type="h" for="ch" forName="txNode2" refType="h" fact="0.16"/>
        </dgm:constrLst>
      </dgm:if>
      <dgm:if name="Name4" axis="ch" ptType="node" func="cnt" op="equ" val="3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6"/>
          <dgm:constr type="ctrY" for="ch" forName="txNode2" refType="h" fact="0.3992"/>
          <dgm:constr type="r" for="ch" forName="txNode2" refType="w"/>
          <dgm:constr type="h" for="ch" forName="txNode2" refType="h" fact="0.16"/>
          <dgm:constr type="l" for="ch" forName="txNode3" refType="w" fact="0.5"/>
          <dgm:constr type="b" for="ch" forName="txNode3" refType="h"/>
          <dgm:constr type="r" for="ch" forName="txNode3" refType="w"/>
          <dgm:constr type="h" for="ch" forName="txNode3" refType="h" fact="0.16"/>
          <dgm:constr type="ctrX" for="ch" forName="dotNode2" refType="w" fact="0.4782"/>
          <dgm:constr type="ctrY" for="ch" forName="dotNode2" refType="h" fact="0.3992"/>
          <dgm:constr type="h" for="ch" forName="dotNode2" refType="h" fact="0.0218"/>
          <dgm:constr type="w" for="ch" forName="dotNode2" refType="h" refFor="ch" refForName="dotNode2"/>
        </dgm:constrLst>
      </dgm:if>
      <dgm:if name="Name5" axis="ch" ptType="node" func="cnt" op="equ" val="4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9"/>
          <dgm:constr type="ctrY" for="ch" forName="txNode2" refType="h" fact="0.315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5004"/>
          <dgm:constr type="r" for="ch" forName="txNode3" refType="w" fact="0.5"/>
          <dgm:constr type="h" for="ch" forName="txNode3" refType="h" fact="0.16"/>
          <dgm:constr type="l" for="ch" forName="txNode4" refType="w" fact="0.5"/>
          <dgm:constr type="b" for="ch" forName="txNode4" refType="h"/>
          <dgm:constr type="r" for="ch" forName="txNode4" refType="w"/>
          <dgm:constr type="h" for="ch" forName="txNode4" refType="h" fact="0.16"/>
          <dgm:constr type="ctrX" for="ch" forName="dotNode2" refType="w" fact="0.39"/>
          <dgm:constr type="ctrY" for="ch" forName="dotNode2" refType="h" fact="0.315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5626"/>
          <dgm:constr type="ctrY" for="ch" forName="dotNode3" refType="h" fact="0.5004"/>
          <dgm:constr type="h" for="ch" forName="dotNode3" refType="h" fact="0.0218"/>
          <dgm:constr type="w" for="ch" forName="dotNode3" refType="h" refFor="ch" refForName="dotNode3"/>
        </dgm:constrLst>
      </dgm:if>
      <dgm:if name="Name6" axis="ch" ptType="node" func="cnt" op="equ" val="5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6"/>
          <dgm:constr type="ctrY" for="ch" forName="txNode2" refType="h" fact="0.2885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4089"/>
          <dgm:constr type="r" for="ch" forName="txNode3" refType="w" fact="0.43"/>
          <dgm:constr type="h" for="ch" forName="txNode3" refType="h" fact="0.16"/>
          <dgm:constr type="l" for="ch" forName="txNode4" refType="w" fact="0.67"/>
          <dgm:constr type="ctrY" for="ch" forName="txNode4" refType="h" fact="0.5497"/>
          <dgm:constr type="r" for="ch" forName="txNode4" refType="w"/>
          <dgm:constr type="h" for="ch" forName="txNode4" refType="h" fact="0.16"/>
          <dgm:constr type="l" for="ch" forName="txNode5" refType="w" fact="0.5"/>
          <dgm:constr type="b" for="ch" forName="txNode5" refType="h"/>
          <dgm:constr type="r" for="ch" forName="txNode5" refType="w"/>
          <dgm:constr type="h" for="ch" forName="txNode5" refType="h" fact="0.16"/>
          <dgm:constr type="ctrX" for="ch" forName="dotNode2" refType="w" fact="0.3565"/>
          <dgm:constr type="ctrY" for="ch" forName="dotNode2" refType="h" fact="0.2885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922"/>
          <dgm:constr type="ctrY" for="ch" forName="dotNode3" refType="h" fact="0.4089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939"/>
          <dgm:constr type="ctrY" for="ch" forName="dotNode4" refType="h" fact="0.5497"/>
          <dgm:constr type="h" for="ch" forName="dotNode4" refType="h" fact="0.0218"/>
          <dgm:constr type="w" for="ch" forName="dotNode4" refType="h" refFor="ch" refForName="dotNode4"/>
        </dgm:constrLst>
      </dgm:if>
      <dgm:if name="Name7" axis="ch" ptType="node" func="cnt" op="equ" val="6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5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638"/>
          <dgm:constr type="r" for="ch" forName="txNode3" refType="w" fact="0.37"/>
          <dgm:constr type="h" for="ch" forName="txNode3" refType="h" fact="0.16"/>
          <dgm:constr type="l" for="ch" forName="txNode4" refType="w" fact="0.63"/>
          <dgm:constr type="ctrY" for="ch" forName="txNode4" refType="h" fact="0.4744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961"/>
          <dgm:constr type="r" for="ch" forName="txNode5" refType="w" fact="0.55"/>
          <dgm:constr type="h" for="ch" forName="txNode5" refType="h" fact="0.16"/>
          <dgm:constr type="l" for="ch" forName="txNode6" refType="w" fact="0.5"/>
          <dgm:constr type="b" for="ch" forName="txNode6" refType="h"/>
          <dgm:constr type="r" for="ch" forName="txNode6" refType="w"/>
          <dgm:constr type="h" for="ch" forName="txNode6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419"/>
          <dgm:constr type="ctrY" for="ch" forName="dotNode3" refType="h" fact="0.3638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425"/>
          <dgm:constr type="ctrY" for="ch" forName="dotNode4" refType="h" fact="0.4744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6153"/>
          <dgm:constr type="ctrY" for="ch" forName="dotNode5" refType="h" fact="0.5961"/>
          <dgm:constr type="h" for="ch" forName="dotNode5" refType="h" fact="0.0218"/>
          <dgm:constr type="w" for="ch" forName="dotNode5" refType="h" refFor="ch" refForName="dotNode5"/>
        </dgm:constrLst>
      </dgm:if>
      <dgm:else name="Name8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4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424"/>
          <dgm:constr type="r" for="ch" forName="txNode3" refType="w" fact="0.33"/>
          <dgm:constr type="h" for="ch" forName="txNode3" refType="h" fact="0.16"/>
          <dgm:constr type="l" for="ch" forName="txNode4" refType="w" fact="0.61"/>
          <dgm:constr type="ctrY" for="ch" forName="txNode4" refType="h" fact="0.4276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218"/>
          <dgm:constr type="r" for="ch" forName="txNode5" refType="w" fact="0.5"/>
          <dgm:constr type="h" for="ch" forName="txNode5" refType="h" fact="0.16"/>
          <dgm:constr type="l" for="ch" forName="txNode6" refType="w" fact="0.71"/>
          <dgm:constr type="ctrY" for="ch" forName="txNode6" refType="h" fact="0.6179"/>
          <dgm:constr type="r" for="ch" forName="txNode6" refType="w"/>
          <dgm:constr type="h" for="ch" forName="txNode6" refType="h" fact="0.16"/>
          <dgm:constr type="l" for="ch" forName="txNode7" refType="w" fact="0.5"/>
          <dgm:constr type="b" for="ch" forName="txNode7" refType="h"/>
          <dgm:constr type="r" for="ch" forName="txNode7" refType="w"/>
          <dgm:constr type="h" for="ch" forName="txNode7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25"/>
          <dgm:constr type="ctrY" for="ch" forName="dotNode3" refType="h" fact="0.3424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05"/>
          <dgm:constr type="ctrY" for="ch" forName="dotNode4" refType="h" fact="0.4276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5742"/>
          <dgm:constr type="ctrY" for="ch" forName="dotNode5" refType="h" fact="0.5218"/>
          <dgm:constr type="h" for="ch" forName="dotNode5" refType="h" fact="0.0218"/>
          <dgm:constr type="w" for="ch" forName="dotNode5" refType="h" refFor="ch" refForName="dotNode5"/>
          <dgm:constr type="ctrX" for="ch" forName="dotNode6" refType="w" fact="0.63"/>
          <dgm:constr type="ctrY" for="ch" forName="dotNode6" refType="h" fact="0.6179"/>
          <dgm:constr type="h" for="ch" forName="dotNode6" refType="h" fact="0.0218"/>
          <dgm:constr type="w" for="ch" forName="dotNode6" refType="h" refFor="ch" refForName="dotNode6"/>
        </dgm:constrLst>
      </dgm:else>
    </dgm:choose>
    <dgm:forEach name="Name9" axis="self" ptType="parTrans">
      <dgm:forEach name="Name10" axis="self" ptType="sibTrans" st="2">
        <dgm:forEach name="dotRepeat" axis="self">
          <dgm:layoutNode name="dotRepeatNode" styleLbl="fgShp">
            <dgm:alg type="sp"/>
            <dgm:shape xmlns:r="http://schemas.openxmlformats.org/officeDocument/2006/relationships" type="ellipse" r:blip="">
              <dgm:adjLst/>
            </dgm:shape>
            <dgm:presOf axis="self"/>
          </dgm:layoutNode>
        </dgm:forEach>
      </dgm:forEach>
    </dgm:forEach>
    <dgm:choose name="Name11">
      <dgm:if name="Name12" axis="ch" ptType="node" func="cnt" op="gte" val="1">
        <dgm:layoutNode name="arrowNode" styleLbl="node1">
          <dgm:alg type="sp"/>
          <dgm:shape xmlns:r="http://schemas.openxmlformats.org/officeDocument/2006/relationships" rot="73.2729" type="swooshArrow" r:blip="">
            <dgm:adjLst>
              <dgm:adj idx="1" val="0.1631"/>
              <dgm:adj idx="2" val="0.3137"/>
            </dgm:adjLst>
          </dgm:shape>
          <dgm:presOf/>
        </dgm:layoutNode>
      </dgm:if>
      <dgm:else name="Name13"/>
    </dgm:choose>
    <dgm:forEach name="Name14" axis="ch" ptType="node" cnt="1">
      <dgm:layoutNode name="txNode1" styleLbl="revTx">
        <dgm:varLst>
          <dgm:bulletEnabled val="1"/>
        </dgm:varLst>
        <dgm:alg type="tx">
          <dgm:param type="txAnchorVert" val="b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5" axis="ch" ptType="node" st="2" cnt="1">
      <dgm:layoutNode name="txNode2" styleLbl="revTx">
        <dgm:varLst>
          <dgm:bulletEnabled val="1"/>
        </dgm:varLst>
        <dgm:choose name="Name16">
          <dgm:if name="Name17" axis="self" ptType="node" func="revPos" op="equ" val="1">
            <dgm:alg type="tx">
              <dgm:param type="txAnchorVert" val="t"/>
            </dgm:alg>
          </dgm:if>
          <dgm:if name="Name18" axis="self" ptType="node" func="posOdd" op="equ" val="1">
            <dgm:alg type="tx">
              <dgm:param type="parTxLTRAlign" val="r"/>
              <dgm:param type="parTxRTLAlign" val="r"/>
            </dgm:alg>
          </dgm:if>
          <dgm:else name="Name1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20">
        <dgm:if name="Name21" axis="par ch" ptType="all node" func="cnt" op="neq" val="2">
          <dgm:forEach name="Name22" axis="follow" ptType="sibTrans" cnt="1">
            <dgm:layoutNode name="dotNode2">
              <dgm:alg type="sp"/>
              <dgm:shape xmlns:r="http://schemas.openxmlformats.org/officeDocument/2006/relationships" r:blip="">
                <dgm:adjLst/>
              </dgm:shape>
              <dgm:presOf/>
              <dgm:forEach name="Name23" ref="dotRepeat"/>
            </dgm:layoutNode>
          </dgm:forEach>
        </dgm:if>
        <dgm:else name="Name24"/>
      </dgm:choose>
    </dgm:forEach>
    <dgm:forEach name="Name25" axis="ch" ptType="node" st="3" cnt="1">
      <dgm:layoutNode name="txNode3" styleLbl="revTx">
        <dgm:varLst>
          <dgm:bulletEnabled val="1"/>
        </dgm:varLst>
        <dgm:choose name="Name26">
          <dgm:if name="Name27" axis="self" ptType="node" func="revPos" op="equ" val="1">
            <dgm:alg type="tx">
              <dgm:param type="txAnchorVert" val="t"/>
            </dgm:alg>
          </dgm:if>
          <dgm:if name="Name28" axis="self" ptType="node" func="posOdd" op="equ" val="1">
            <dgm:alg type="tx">
              <dgm:param type="parTxLTRAlign" val="r"/>
              <dgm:param type="parTxRTLAlign" val="r"/>
            </dgm:alg>
          </dgm:if>
          <dgm:else name="Name2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30">
        <dgm:if name="Name31" axis="par ch" ptType="all node" func="cnt" op="neq" val="3">
          <dgm:forEach name="Name32" axis="follow" ptType="sibTrans" cnt="1">
            <dgm:layoutNode name="dotNode3">
              <dgm:alg type="sp"/>
              <dgm:shape xmlns:r="http://schemas.openxmlformats.org/officeDocument/2006/relationships" r:blip="">
                <dgm:adjLst/>
              </dgm:shape>
              <dgm:presOf/>
              <dgm:forEach name="Name33" ref="dotRepeat"/>
            </dgm:layoutNode>
          </dgm:forEach>
        </dgm:if>
        <dgm:else name="Name34"/>
      </dgm:choose>
    </dgm:forEach>
    <dgm:forEach name="Name35" axis="ch" ptType="node" st="4" cnt="1">
      <dgm:layoutNode name="txNode4" styleLbl="revTx">
        <dgm:varLst>
          <dgm:bulletEnabled val="1"/>
        </dgm:varLst>
        <dgm:choose name="Name36">
          <dgm:if name="Name37" axis="self" ptType="node" func="revPos" op="equ" val="1">
            <dgm:alg type="tx">
              <dgm:param type="txAnchorVert" val="t"/>
            </dgm:alg>
          </dgm:if>
          <dgm:if name="Name38" axis="self" ptType="node" func="posOdd" op="equ" val="1">
            <dgm:alg type="tx">
              <dgm:param type="parTxLTRAlign" val="r"/>
              <dgm:param type="parTxRTLAlign" val="r"/>
            </dgm:alg>
          </dgm:if>
          <dgm:else name="Name3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40">
        <dgm:if name="Name41" axis="par ch" ptType="all node" func="cnt" op="neq" val="4">
          <dgm:forEach name="Name42" axis="follow" ptType="sibTrans" cnt="1">
            <dgm:layoutNode name="dotNode4">
              <dgm:alg type="sp"/>
              <dgm:shape xmlns:r="http://schemas.openxmlformats.org/officeDocument/2006/relationships" r:blip="">
                <dgm:adjLst/>
              </dgm:shape>
              <dgm:presOf/>
              <dgm:forEach name="Name43" ref="dotRepeat"/>
            </dgm:layoutNode>
          </dgm:forEach>
        </dgm:if>
        <dgm:else name="Name44"/>
      </dgm:choose>
    </dgm:forEach>
    <dgm:forEach name="Name45" axis="ch" ptType="node" st="5" cnt="1">
      <dgm:layoutNode name="txNode5" styleLbl="revTx">
        <dgm:varLst>
          <dgm:bulletEnabled val="1"/>
        </dgm:varLst>
        <dgm:choose name="Name46">
          <dgm:if name="Name47" axis="self" ptType="node" func="revPos" op="equ" val="1">
            <dgm:alg type="tx">
              <dgm:param type="txAnchorVert" val="t"/>
            </dgm:alg>
          </dgm:if>
          <dgm:if name="Name48" axis="self" ptType="node" func="posOdd" op="equ" val="1">
            <dgm:alg type="tx">
              <dgm:param type="parTxLTRAlign" val="r"/>
              <dgm:param type="parTxRTLAlign" val="r"/>
            </dgm:alg>
          </dgm:if>
          <dgm:else name="Name4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50">
        <dgm:if name="Name51" axis="par ch" ptType="all node" func="cnt" op="neq" val="5">
          <dgm:forEach name="Name52" axis="follow" ptType="sibTrans" cnt="1">
            <dgm:layoutNode name="dotNode5">
              <dgm:alg type="sp"/>
              <dgm:shape xmlns:r="http://schemas.openxmlformats.org/officeDocument/2006/relationships" r:blip="">
                <dgm:adjLst/>
              </dgm:shape>
              <dgm:presOf/>
              <dgm:forEach name="Name53" ref="dotRepeat"/>
            </dgm:layoutNode>
          </dgm:forEach>
        </dgm:if>
        <dgm:else name="Name54"/>
      </dgm:choose>
    </dgm:forEach>
    <dgm:forEach name="Name55" axis="ch" ptType="node" st="6" cnt="1">
      <dgm:layoutNode name="txNode6" styleLbl="revTx">
        <dgm:varLst>
          <dgm:bulletEnabled val="1"/>
        </dgm:varLst>
        <dgm:choose name="Name56">
          <dgm:if name="Name57" axis="self" ptType="node" func="revPos" op="equ" val="1">
            <dgm:alg type="tx">
              <dgm:param type="txAnchorVert" val="t"/>
            </dgm:alg>
          </dgm:if>
          <dgm:if name="Name58" axis="self" ptType="node" func="posOdd" op="equ" val="1">
            <dgm:alg type="tx">
              <dgm:param type="parTxLTRAlign" val="r"/>
              <dgm:param type="parTxRTLAlign" val="r"/>
            </dgm:alg>
          </dgm:if>
          <dgm:else name="Name5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60">
        <dgm:if name="Name61" axis="par ch" ptType="all node" func="cnt" op="neq" val="6">
          <dgm:forEach name="Name62" axis="follow" ptType="sibTrans" cnt="1">
            <dgm:layoutNode name="dotNode6">
              <dgm:alg type="sp"/>
              <dgm:shape xmlns:r="http://schemas.openxmlformats.org/officeDocument/2006/relationships" r:blip="">
                <dgm:adjLst/>
              </dgm:shape>
              <dgm:presOf/>
              <dgm:forEach name="Name63" ref="dotRepeat"/>
            </dgm:layoutNode>
          </dgm:forEach>
        </dgm:if>
        <dgm:else name="Name64"/>
      </dgm:choose>
    </dgm:forEach>
    <dgm:forEach name="Name65" axis="ch" ptType="node" st="7" cnt="1">
      <dgm:layoutNode name="txNode7" styleLbl="revTx">
        <dgm:varLst>
          <dgm:bulletEnabled val="1"/>
        </dgm:varLst>
        <dgm:alg type="tx">
          <dgm:param type="txAnchorVert" val="t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1">
  <dgm:title val=""/>
  <dgm:desc val=""/>
  <dgm:catLst>
    <dgm:cat type="relationship" pri="7000"/>
    <dgm:cat type="process" pri="3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0.1"/>
          <dgm:constr type="diam" refType="w" refFor="ch" refPtType="node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"/>
        </dgm:constrLst>
      </dgm:if>
      <dgm:if name="Name13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15"/>
        </dgm:constrLst>
      </dgm:if>
      <dgm:if name="Name14" axis="ch" ptType="node" func="cnt" op="equ" val="10">
        <dgm:constrLst>
          <dgm:constr type="primFontSz" for="ch" ptType="node" op="lte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else name="Name1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35"/>
        </dgm:constrLst>
      </dgm:else>
    </dgm:choose>
    <dgm:ruleLst/>
    <dgm:forEach name="Name16" axis="ch" ptType="node">
      <dgm:layoutNode name="arrow">
        <dgm:varLst>
          <dgm:bulletEnabled val="1"/>
        </dgm:varLst>
        <dgm:alg type="tx"/>
        <dgm:shape xmlns:r="http://schemas.openxmlformats.org/officeDocument/2006/relationships" type="up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3660775" y="468313"/>
            <a:ext cx="2759075" cy="27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800"/>
            </a:lvl1pPr>
          </a:lstStyle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47111" name="Text Box 7"/>
          <p:cNvSpPr txBox="1">
            <a:spLocks noChangeArrowheads="1"/>
          </p:cNvSpPr>
          <p:nvPr/>
        </p:nvSpPr>
        <p:spPr bwMode="auto">
          <a:xfrm>
            <a:off x="541338" y="8664575"/>
            <a:ext cx="3103562" cy="84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65000"/>
              </a:lnSpc>
              <a:spcBef>
                <a:spcPct val="50000"/>
              </a:spcBef>
              <a:defRPr/>
            </a:pPr>
            <a:r>
              <a:rPr lang="de-DE" altLang="de-DE" sz="800" dirty="0"/>
              <a:t>KIT – Die Forschungsuniversität in der Helmholtz-Gemeinschaft</a:t>
            </a:r>
          </a:p>
        </p:txBody>
      </p:sp>
      <p:pic>
        <p:nvPicPr>
          <p:cNvPr id="6148" name="Picture 11" descr="KIT-Logo-rgb_d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275" y="188913"/>
            <a:ext cx="1008063" cy="46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849442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4F67A72A-DB5D-4F56-8EC2-CA1C05C6F544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4889432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lr.de/rm/en/desktopdefault.aspx/tabid-3811/6242_read-9008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altLang="de-DE" dirty="0"/>
              <a:t>Motivation</a:t>
            </a:r>
          </a:p>
          <a:p>
            <a:pPr lvl="1"/>
            <a:r>
              <a:rPr lang="de-DE" altLang="de-DE" dirty="0"/>
              <a:t>Was ist das Problem?</a:t>
            </a:r>
          </a:p>
          <a:p>
            <a:pPr lvl="1"/>
            <a:r>
              <a:rPr lang="de-DE" altLang="de-DE" dirty="0"/>
              <a:t>Warum ist das Problem interessant?</a:t>
            </a:r>
          </a:p>
          <a:p>
            <a:pPr lvl="1"/>
            <a:r>
              <a:rPr lang="de-DE" altLang="de-DE" dirty="0"/>
              <a:t>Warum ist das Problem schwer?</a:t>
            </a:r>
          </a:p>
          <a:p>
            <a:r>
              <a:rPr lang="de-DE" altLang="de-DE" dirty="0"/>
              <a:t>Lösung: Gaußprozesse</a:t>
            </a:r>
          </a:p>
          <a:p>
            <a:pPr lvl="1"/>
            <a:r>
              <a:rPr lang="de-DE" altLang="de-DE" dirty="0"/>
              <a:t>Unbekannte Funktion Approximieren (Fehler in x)</a:t>
            </a:r>
          </a:p>
          <a:p>
            <a:pPr lvl="1"/>
            <a:r>
              <a:rPr lang="de-DE" altLang="de-DE" dirty="0"/>
              <a:t>Gaußverteilter Fehler in y</a:t>
            </a:r>
          </a:p>
          <a:p>
            <a:pPr lvl="1"/>
            <a:r>
              <a:rPr lang="de-DE" altLang="de-DE" dirty="0"/>
              <a:t>Warum nicht k-</a:t>
            </a:r>
            <a:r>
              <a:rPr lang="de-DE" altLang="de-DE" dirty="0" err="1"/>
              <a:t>Means</a:t>
            </a:r>
            <a:r>
              <a:rPr lang="de-DE" altLang="de-DE" dirty="0"/>
              <a:t>? =&gt; Aussagen über Sicherheit/Genauigkeit (</a:t>
            </a:r>
            <a:r>
              <a:rPr lang="de-DE" altLang="de-DE" dirty="0" err="1"/>
              <a:t>Kov</a:t>
            </a:r>
            <a:r>
              <a:rPr lang="de-DE" altLang="de-DE" dirty="0"/>
              <a:t>)</a:t>
            </a:r>
          </a:p>
          <a:p>
            <a:r>
              <a:rPr lang="de-DE" altLang="de-DE" dirty="0"/>
              <a:t>Aktuelle Forschung =&gt; Magnetfeld Beispiel</a:t>
            </a:r>
          </a:p>
          <a:p>
            <a:r>
              <a:rPr lang="de-DE" altLang="de-DE" dirty="0"/>
              <a:t>Probleme/Fragestellungen?</a:t>
            </a:r>
          </a:p>
          <a:p>
            <a:endParaRPr lang="de-DE" altLang="de-DE" dirty="0"/>
          </a:p>
          <a:p>
            <a:r>
              <a:rPr lang="de-DE" altLang="de-DE" dirty="0"/>
              <a:t>Dauer 20min Vortag + 10 Minuten Fragen</a:t>
            </a:r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F67A72A-DB5D-4F56-8EC2-CA1C05C6F544}" type="slidenum">
              <a:rPr lang="de-DE" smtClean="0"/>
              <a:pPr>
                <a:defRPr/>
              </a:pPr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7030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[DLR-WEB] </a:t>
            </a:r>
            <a:r>
              <a:rPr lang="de-DE" dirty="0">
                <a:hlinkClick r:id="rId3"/>
              </a:rPr>
              <a:t>https://www.dlr.de/rm/en/desktopdefault.aspx/tabid-3811/6242_read-9008/</a:t>
            </a:r>
            <a:endParaRPr lang="de-DE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Gaussian process regression for monitoring and fault detection of wastewater treatment processes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Aircraft Parametric Structural Load Monitoring Using Gaussian Process Regression</a:t>
            </a:r>
            <a:endParaRPr lang="de-DE" alt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F67A72A-DB5D-4F56-8EC2-CA1C05C6F544}" type="slidenum">
              <a:rPr lang="de-DE" smtClean="0"/>
              <a:pPr>
                <a:defRPr/>
              </a:pPr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3632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F67A72A-DB5D-4F56-8EC2-CA1C05C6F544}" type="slidenum">
              <a:rPr lang="de-DE" smtClean="0"/>
              <a:pPr>
                <a:defRPr/>
              </a:pPr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65832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https://www.baulinks.de/webplugin/2013/1296.php4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F67A72A-DB5D-4F56-8EC2-CA1C05C6F544}" type="slidenum">
              <a:rPr lang="de-DE" smtClean="0"/>
              <a:pPr>
                <a:defRPr/>
              </a:pPr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72781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Scale</a:t>
            </a:r>
            <a:r>
              <a:rPr lang="de-DE" dirty="0"/>
              <a:t> </a:t>
            </a:r>
            <a:r>
              <a:rPr lang="de-DE" dirty="0" err="1"/>
              <a:t>Magnetic</a:t>
            </a:r>
            <a:r>
              <a:rPr lang="de-DE" dirty="0"/>
              <a:t> Field SLAM</a:t>
            </a:r>
            <a:r>
              <a:rPr lang="de-DE" baseline="0" dirty="0"/>
              <a:t> in 3D </a:t>
            </a:r>
            <a:r>
              <a:rPr lang="de-DE" baseline="0" dirty="0" err="1"/>
              <a:t>Using</a:t>
            </a:r>
            <a:r>
              <a:rPr lang="de-DE" baseline="0" dirty="0"/>
              <a:t> </a:t>
            </a:r>
            <a:r>
              <a:rPr lang="de-DE" baseline="0" dirty="0" err="1"/>
              <a:t>Gaussian</a:t>
            </a:r>
            <a:r>
              <a:rPr lang="de-DE" baseline="0" dirty="0"/>
              <a:t> </a:t>
            </a:r>
            <a:r>
              <a:rPr lang="de-DE" baseline="0" dirty="0" err="1"/>
              <a:t>Process</a:t>
            </a:r>
            <a:r>
              <a:rPr lang="de-DE" baseline="0" dirty="0"/>
              <a:t> </a:t>
            </a:r>
            <a:r>
              <a:rPr lang="de-DE" baseline="0" dirty="0" err="1"/>
              <a:t>Maps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F67A72A-DB5D-4F56-8EC2-CA1C05C6F544}" type="slidenum">
              <a:rPr lang="de-DE" smtClean="0"/>
              <a:pPr>
                <a:defRPr/>
              </a:pPr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27601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de-DE" dirty="0"/>
              <a:t>Wird aus Messpunkten berechnet =&gt; </a:t>
            </a:r>
            <a:r>
              <a:rPr lang="de-DE" dirty="0" err="1"/>
              <a:t>Instanzbasiert</a:t>
            </a:r>
            <a:endParaRPr lang="de-DE" dirty="0"/>
          </a:p>
          <a:p>
            <a:pPr lvl="1"/>
            <a:r>
              <a:rPr lang="de-DE" dirty="0"/>
              <a:t>Zentriert, Stationär, Radial</a:t>
            </a:r>
          </a:p>
          <a:p>
            <a:pPr lvl="1"/>
            <a:r>
              <a:rPr lang="de-DE" dirty="0"/>
              <a:t>Ähnlichkeit mit RBF oder auch SVM (mit Kernel)</a:t>
            </a:r>
          </a:p>
          <a:p>
            <a:pPr lvl="1"/>
            <a:r>
              <a:rPr lang="de-DE" dirty="0"/>
              <a:t>Jede Teilmenge gaußverteilt</a:t>
            </a:r>
          </a:p>
          <a:p>
            <a:pPr lvl="1"/>
            <a:r>
              <a:rPr lang="de-DE" dirty="0"/>
              <a:t>Sind Beschrieben über</a:t>
            </a:r>
          </a:p>
          <a:p>
            <a:pPr lvl="2"/>
            <a:r>
              <a:rPr lang="de-DE" dirty="0"/>
              <a:t>Kovarianzmatrix</a:t>
            </a:r>
          </a:p>
          <a:p>
            <a:pPr lvl="2"/>
            <a:r>
              <a:rPr lang="de-DE" dirty="0"/>
              <a:t>Erwartungswert</a:t>
            </a:r>
          </a:p>
          <a:p>
            <a:pPr lvl="1"/>
            <a:r>
              <a:rPr lang="de-DE" dirty="0"/>
              <a:t>Wahrscheinlichkeit über Konfidenzintervall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Prof. Dr. Max Mustermann | Musterfakultät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F67A72A-DB5D-4F56-8EC2-CA1C05C6F544}" type="slidenum">
              <a:rPr lang="de-DE" smtClean="0"/>
              <a:pPr>
                <a:defRPr/>
              </a:pPr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6513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23286545-0323-42A4-B1CE-53EAE11807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25" y="2263619"/>
            <a:ext cx="8947150" cy="4086382"/>
          </a:xfrm>
          <a:prstGeom prst="rect">
            <a:avLst/>
          </a:prstGeom>
        </p:spPr>
      </p:pic>
      <p:pic>
        <p:nvPicPr>
          <p:cNvPr id="5" name="Picture 9" descr="II_rahmen_neu_titel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175"/>
            <a:ext cx="9144000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14"/>
          <p:cNvSpPr txBox="1">
            <a:spLocks noChangeArrowheads="1"/>
          </p:cNvSpPr>
          <p:nvPr/>
        </p:nvSpPr>
        <p:spPr bwMode="auto">
          <a:xfrm>
            <a:off x="396875" y="6597650"/>
            <a:ext cx="3670300" cy="122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de-DE" altLang="de-DE" sz="800" dirty="0"/>
              <a:t>KIT – Die Forschungsuniversität in der Helmholtz-Gemeinschaft</a:t>
            </a:r>
          </a:p>
        </p:txBody>
      </p:sp>
      <p:sp>
        <p:nvSpPr>
          <p:cNvPr id="7" name="Text Box 21"/>
          <p:cNvSpPr txBox="1">
            <a:spLocks noChangeArrowheads="1"/>
          </p:cNvSpPr>
          <p:nvPr/>
        </p:nvSpPr>
        <p:spPr bwMode="auto">
          <a:xfrm>
            <a:off x="385763" y="3289400"/>
            <a:ext cx="613045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de-DE" sz="1000" dirty="0">
                <a:solidFill>
                  <a:schemeClr val="bg1"/>
                </a:solidFill>
                <a:latin typeface="Arial" pitchFamily="34" charset="0"/>
              </a:rPr>
              <a:t>Intelligente Sensor-Aktor-Systeme (ISAS)</a:t>
            </a:r>
            <a:br>
              <a:rPr lang="de-DE" sz="1000" dirty="0">
                <a:solidFill>
                  <a:schemeClr val="bg1"/>
                </a:solidFill>
                <a:latin typeface="Arial" pitchFamily="34" charset="0"/>
              </a:rPr>
            </a:br>
            <a:r>
              <a:rPr lang="de-DE" sz="1000" dirty="0">
                <a:solidFill>
                  <a:schemeClr val="bg1"/>
                </a:solidFill>
                <a:latin typeface="Arial" pitchFamily="34" charset="0"/>
              </a:rPr>
              <a:t>Institut für Anthropomatik und Robotik (IAR), Fakultät für Informatik</a:t>
            </a:r>
          </a:p>
        </p:txBody>
      </p:sp>
      <p:sp>
        <p:nvSpPr>
          <p:cNvPr id="8" name="Text Box 14"/>
          <p:cNvSpPr txBox="1">
            <a:spLocks noChangeArrowheads="1"/>
          </p:cNvSpPr>
          <p:nvPr/>
        </p:nvSpPr>
        <p:spPr bwMode="auto">
          <a:xfrm>
            <a:off x="7318375" y="6497638"/>
            <a:ext cx="17272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/>
            </a:pPr>
            <a:r>
              <a:rPr lang="de-DE" altLang="de-DE" sz="1600" b="1">
                <a:solidFill>
                  <a:schemeClr val="bg1"/>
                </a:solidFill>
              </a:rPr>
              <a:t>www.kit.edu</a:t>
            </a:r>
          </a:p>
        </p:txBody>
      </p:sp>
      <p:pic>
        <p:nvPicPr>
          <p:cNvPr id="9" name="Picture 11" descr="KIT-Logo-rgb_d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333375"/>
            <a:ext cx="1619250" cy="747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58878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9"/>
          <p:cNvSpPr>
            <a:spLocks noGrp="1"/>
          </p:cNvSpPr>
          <p:nvPr>
            <p:ph type="dt" sz="half" idx="2"/>
          </p:nvPr>
        </p:nvSpPr>
        <p:spPr>
          <a:xfrm>
            <a:off x="612775" y="6443663"/>
            <a:ext cx="1042988" cy="36036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0C16283-BD92-4339-8247-06E73D674713}" type="datetime1">
              <a:rPr lang="de-DE" smtClean="0"/>
              <a:t>27.05.2019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31666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59563" y="333375"/>
            <a:ext cx="2089150" cy="5759450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90525" y="333375"/>
            <a:ext cx="6116638" cy="575945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9"/>
          <p:cNvSpPr>
            <a:spLocks noGrp="1"/>
          </p:cNvSpPr>
          <p:nvPr>
            <p:ph type="dt" sz="half" idx="2"/>
          </p:nvPr>
        </p:nvSpPr>
        <p:spPr>
          <a:xfrm>
            <a:off x="612775" y="6443663"/>
            <a:ext cx="1042988" cy="36036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2238F060-0E64-45EC-A68C-1011D140D922}" type="datetime1">
              <a:rPr lang="de-DE" smtClean="0"/>
              <a:t>27.05.2019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26547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Datumsplatzhalter 9"/>
          <p:cNvSpPr>
            <a:spLocks noGrp="1"/>
          </p:cNvSpPr>
          <p:nvPr>
            <p:ph type="dt" sz="half" idx="2"/>
          </p:nvPr>
        </p:nvSpPr>
        <p:spPr>
          <a:xfrm>
            <a:off x="612775" y="6443663"/>
            <a:ext cx="1042988" cy="36036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F4B9F38-77DF-4311-AB3B-1FE9C203202B}" type="datetime1">
              <a:rPr lang="de-DE" smtClean="0"/>
              <a:t>27.05.2019</a:t>
            </a:fld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5CCE64E-1D7F-4A1F-B23C-32A4D630C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0754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9"/>
          <p:cNvSpPr>
            <a:spLocks noGrp="1"/>
          </p:cNvSpPr>
          <p:nvPr>
            <p:ph type="dt" sz="half" idx="2"/>
          </p:nvPr>
        </p:nvSpPr>
        <p:spPr>
          <a:xfrm>
            <a:off x="612775" y="6443663"/>
            <a:ext cx="1042988" cy="36036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E1D50DD6-4DEF-4EBD-86A5-A72EBB8B1E7F}" type="datetime1">
              <a:rPr lang="de-DE" smtClean="0"/>
              <a:t>27.05.2019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65660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92113" y="1198563"/>
            <a:ext cx="4102100" cy="48942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6613" y="1198563"/>
            <a:ext cx="4102100" cy="48942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Datumsplatzhalter 9"/>
          <p:cNvSpPr>
            <a:spLocks noGrp="1"/>
          </p:cNvSpPr>
          <p:nvPr>
            <p:ph type="dt" sz="half" idx="11"/>
          </p:nvPr>
        </p:nvSpPr>
        <p:spPr>
          <a:xfrm>
            <a:off x="612775" y="6443663"/>
            <a:ext cx="1042988" cy="36036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E023DE0C-A89C-4E46-94A2-4FF36904D3E7}" type="datetime1">
              <a:rPr lang="de-DE" smtClean="0"/>
              <a:t>27.05.2019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3300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Datumsplatzhalter 9"/>
          <p:cNvSpPr>
            <a:spLocks noGrp="1"/>
          </p:cNvSpPr>
          <p:nvPr>
            <p:ph type="dt" sz="half" idx="11"/>
          </p:nvPr>
        </p:nvSpPr>
        <p:spPr>
          <a:xfrm>
            <a:off x="612775" y="6443663"/>
            <a:ext cx="1042988" cy="36036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671FD0D-5C3E-40CA-A845-DFAF6558C36F}" type="datetime1">
              <a:rPr lang="de-DE" smtClean="0"/>
              <a:t>27.05.2019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4847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4" name="Datumsplatzhalter 9"/>
          <p:cNvSpPr>
            <a:spLocks noGrp="1"/>
          </p:cNvSpPr>
          <p:nvPr>
            <p:ph type="dt" sz="half" idx="2"/>
          </p:nvPr>
        </p:nvSpPr>
        <p:spPr>
          <a:xfrm>
            <a:off x="612775" y="6443663"/>
            <a:ext cx="1042988" cy="36036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5C80176-B451-4CDC-A83E-8BA2712CF6E3}" type="datetime1">
              <a:rPr lang="de-DE" smtClean="0"/>
              <a:t>27.05.2019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26687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9"/>
          <p:cNvSpPr>
            <a:spLocks noGrp="1"/>
          </p:cNvSpPr>
          <p:nvPr>
            <p:ph type="dt" sz="half" idx="2"/>
          </p:nvPr>
        </p:nvSpPr>
        <p:spPr>
          <a:xfrm>
            <a:off x="612775" y="6443663"/>
            <a:ext cx="1042988" cy="36036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B2EF331-533D-43E8-98EF-D5E77BEEC685}" type="datetime1">
              <a:rPr lang="de-DE" smtClean="0"/>
              <a:t>27.05.2019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3031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Datumsplatzhalter 9"/>
          <p:cNvSpPr>
            <a:spLocks noGrp="1"/>
          </p:cNvSpPr>
          <p:nvPr>
            <p:ph type="dt" sz="half" idx="11"/>
          </p:nvPr>
        </p:nvSpPr>
        <p:spPr>
          <a:xfrm>
            <a:off x="612775" y="6443663"/>
            <a:ext cx="1042988" cy="36036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377CE587-F783-4721-A2C7-B2525FC3CB84}" type="datetime1">
              <a:rPr lang="de-DE" smtClean="0"/>
              <a:t>27.05.2019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4151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/>
              <a:t>Bild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Datumsplatzhalter 9"/>
          <p:cNvSpPr>
            <a:spLocks noGrp="1"/>
          </p:cNvSpPr>
          <p:nvPr>
            <p:ph type="dt" sz="half" idx="11"/>
          </p:nvPr>
        </p:nvSpPr>
        <p:spPr>
          <a:xfrm>
            <a:off x="612775" y="6443663"/>
            <a:ext cx="1042988" cy="36036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05FB47F-7F63-4220-9184-D2D5EDBCAE3E}" type="datetime1">
              <a:rPr lang="de-DE" smtClean="0"/>
              <a:t>27.05.2019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781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18" Type="http://schemas.openxmlformats.org/officeDocument/2006/relationships/image" Target="../media/image6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9" descr="II_rahmen_neu_folge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90525" y="333375"/>
            <a:ext cx="6911975" cy="56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Folientitel durch klicken hinzufügen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2113" y="1198563"/>
            <a:ext cx="8356600" cy="4894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Karlsruher Institut für Technologie (KIT).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  <p:sp>
        <p:nvSpPr>
          <p:cNvPr id="1029" name="Text Box 10"/>
          <p:cNvSpPr txBox="1">
            <a:spLocks noChangeArrowheads="1"/>
          </p:cNvSpPr>
          <p:nvPr/>
        </p:nvSpPr>
        <p:spPr bwMode="auto">
          <a:xfrm>
            <a:off x="5436096" y="6453188"/>
            <a:ext cx="3312617" cy="360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>
              <a:spcBef>
                <a:spcPct val="50000"/>
              </a:spcBef>
              <a:defRPr/>
            </a:pPr>
            <a:r>
              <a:rPr lang="de-DE" sz="900" noProof="0" dirty="0">
                <a:latin typeface="Arial" pitchFamily="34" charset="0"/>
              </a:rPr>
              <a:t>Intelligente Sensor-Aktor-Systeme (ISAS)</a:t>
            </a:r>
            <a:br>
              <a:rPr lang="de-DE" sz="900" noProof="0" dirty="0">
                <a:latin typeface="Arial" pitchFamily="34" charset="0"/>
              </a:rPr>
            </a:br>
            <a:r>
              <a:rPr lang="de-DE" sz="900" noProof="0" dirty="0">
                <a:latin typeface="Arial" pitchFamily="34" charset="0"/>
              </a:rPr>
              <a:t>Institut für Anthropomatik und Robotik (IAR)</a:t>
            </a:r>
          </a:p>
        </p:txBody>
      </p:sp>
      <p:sp>
        <p:nvSpPr>
          <p:cNvPr id="1030" name="Text Box 11"/>
          <p:cNvSpPr txBox="1">
            <a:spLocks noChangeArrowheads="1"/>
          </p:cNvSpPr>
          <p:nvPr/>
        </p:nvSpPr>
        <p:spPr bwMode="auto">
          <a:xfrm>
            <a:off x="250825" y="6445250"/>
            <a:ext cx="325438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fld id="{C9A3BCB7-53F7-4CEB-A9D8-3986DC682D22}" type="slidenum">
              <a:rPr lang="de-DE" altLang="de-DE" sz="900" b="1" smtClean="0"/>
              <a:pPr eaLnBrk="1" hangingPunct="1">
                <a:spcBef>
                  <a:spcPct val="50000"/>
                </a:spcBef>
                <a:defRPr/>
              </a:pPr>
              <a:t>‹Nr.›</a:t>
            </a:fld>
            <a:endParaRPr lang="de-DE" altLang="de-DE" sz="900" b="1" dirty="0"/>
          </a:p>
        </p:txBody>
      </p:sp>
      <p:pic>
        <p:nvPicPr>
          <p:cNvPr id="1031" name="Picture 13" descr="KIT-Logo-rgb_de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7625" y="333375"/>
            <a:ext cx="1076325" cy="496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Datumsplatzhalter 9"/>
          <p:cNvSpPr>
            <a:spLocks noGrp="1"/>
          </p:cNvSpPr>
          <p:nvPr>
            <p:ph type="dt" sz="half" idx="2"/>
          </p:nvPr>
        </p:nvSpPr>
        <p:spPr>
          <a:xfrm>
            <a:off x="612775" y="6443663"/>
            <a:ext cx="1042988" cy="36036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6677EF1-1153-47DE-8676-34AD711244DB}" type="datetime1">
              <a:rPr lang="de-DE" smtClean="0"/>
              <a:t>27.05.2019</a:t>
            </a:fld>
            <a:endParaRPr lang="de-DE" dirty="0"/>
          </a:p>
        </p:txBody>
      </p:sp>
      <p:sp>
        <p:nvSpPr>
          <p:cNvPr id="10" name="Text Box 10">
            <a:extLst>
              <a:ext uri="{FF2B5EF4-FFF2-40B4-BE49-F238E27FC236}">
                <a16:creationId xmlns:a16="http://schemas.microsoft.com/office/drawing/2014/main" id="{F1077C92-48DE-43A2-BF22-C1A5F238D5D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692275" y="6434500"/>
            <a:ext cx="3590279" cy="270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r>
              <a:rPr lang="de-DE" sz="900" dirty="0"/>
              <a:t>Neumann Oliver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hf sldNum="0"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</a:defRPr>
      </a:lvl9pPr>
    </p:titleStyle>
    <p:bodyStyle>
      <a:lvl1pPr marL="314325" indent="-314325" algn="l" rtl="0" eaLnBrk="1" fontAlgn="base" hangingPunct="1">
        <a:spcBef>
          <a:spcPct val="20000"/>
        </a:spcBef>
        <a:spcAft>
          <a:spcPct val="0"/>
        </a:spcAft>
        <a:buBlip>
          <a:blip r:embed="rId15"/>
        </a:buBlip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90575" indent="-314325" algn="l" rtl="0" eaLnBrk="1" fontAlgn="base" hangingPunct="1">
        <a:spcBef>
          <a:spcPct val="20000"/>
        </a:spcBef>
        <a:spcAft>
          <a:spcPct val="0"/>
        </a:spcAft>
        <a:buBlip>
          <a:blip r:embed="rId16"/>
        </a:buBlip>
        <a:defRPr>
          <a:solidFill>
            <a:schemeClr val="tx1"/>
          </a:solidFill>
          <a:latin typeface="+mn-lt"/>
        </a:defRPr>
      </a:lvl2pPr>
      <a:lvl3pPr marL="1209675" indent="-276225" algn="l" rtl="0" eaLnBrk="1" fontAlgn="base" hangingPunct="1">
        <a:spcBef>
          <a:spcPct val="20000"/>
        </a:spcBef>
        <a:spcAft>
          <a:spcPct val="0"/>
        </a:spcAft>
        <a:buBlip>
          <a:blip r:embed="rId17"/>
        </a:buBlip>
        <a:defRPr sz="1600">
          <a:solidFill>
            <a:schemeClr val="tx1"/>
          </a:solidFill>
          <a:latin typeface="+mn-lt"/>
        </a:defRPr>
      </a:lvl3pPr>
      <a:lvl4pPr marL="1657350" indent="-276225" algn="l" rtl="0" eaLnBrk="1" fontAlgn="base" hangingPunct="1">
        <a:spcBef>
          <a:spcPct val="20000"/>
        </a:spcBef>
        <a:spcAft>
          <a:spcPct val="0"/>
        </a:spcAft>
        <a:buBlip>
          <a:blip r:embed="rId17"/>
        </a:buBlip>
        <a:defRPr sz="1600">
          <a:solidFill>
            <a:schemeClr val="tx1"/>
          </a:solidFill>
          <a:latin typeface="+mn-lt"/>
        </a:defRPr>
      </a:lvl4pPr>
      <a:lvl5pPr marL="2095500" indent="-276225" algn="l" rtl="0" eaLnBrk="1" fontAlgn="base" hangingPunct="1">
        <a:spcBef>
          <a:spcPct val="20000"/>
        </a:spcBef>
        <a:spcAft>
          <a:spcPct val="0"/>
        </a:spcAft>
        <a:buBlip>
          <a:blip r:embed="rId17"/>
        </a:buBlip>
        <a:defRPr sz="16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8"/>
        </a:buBlip>
        <a:defRPr sz="14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8"/>
        </a:buBlip>
        <a:defRPr sz="14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8"/>
        </a:buBlip>
        <a:defRPr sz="14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SzPct val="60000"/>
        <a:buBlip>
          <a:blip r:embed="rId18"/>
        </a:buBlip>
        <a:defRPr sz="14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395288" y="1412875"/>
            <a:ext cx="8389937" cy="72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90000"/>
              </a:lnSpc>
            </a:pPr>
            <a:r>
              <a:rPr lang="en-US" altLang="de-DE" sz="2600" b="1" dirty="0">
                <a:solidFill>
                  <a:schemeClr val="tx2"/>
                </a:solidFill>
              </a:rPr>
              <a:t>Simultaneous Localization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de-DE" sz="2600" b="1" dirty="0">
                <a:solidFill>
                  <a:schemeClr val="tx2"/>
                </a:solidFill>
              </a:rPr>
              <a:t>and Monitoring with Gaussian Processes</a:t>
            </a:r>
            <a:endParaRPr lang="de-DE" altLang="de-DE" sz="2600" b="1" dirty="0">
              <a:solidFill>
                <a:schemeClr val="tx2"/>
              </a:solidFill>
            </a:endParaRPr>
          </a:p>
        </p:txBody>
      </p:sp>
      <p:sp>
        <p:nvSpPr>
          <p:cNvPr id="3075" name="Rectangle 3"/>
          <p:cNvSpPr>
            <a:spLocks noChangeArrowheads="1"/>
          </p:cNvSpPr>
          <p:nvPr/>
        </p:nvSpPr>
        <p:spPr bwMode="auto">
          <a:xfrm>
            <a:off x="396875" y="2349500"/>
            <a:ext cx="8370888" cy="620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spcBef>
                <a:spcPct val="20000"/>
              </a:spcBef>
              <a:buBlip>
                <a:blip r:embed="rId3"/>
              </a:buBlip>
              <a:defRPr sz="20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Blip>
                <a:blip r:embed="rId4"/>
              </a:buBlip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Blip>
                <a:blip r:embed="rId5"/>
              </a:buBlip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Blip>
                <a:blip r:embed="rId5"/>
              </a:buBlip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Blip>
                <a:blip r:embed="rId5"/>
              </a:buBlip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Blip>
                <a:blip r:embed="rId5"/>
              </a:buBlip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de-DE" altLang="de-DE" sz="1600" b="1" dirty="0">
                <a:solidFill>
                  <a:srgbClr val="000000"/>
                </a:solidFill>
              </a:rPr>
              <a:t>State </a:t>
            </a:r>
            <a:r>
              <a:rPr lang="de-DE" altLang="de-DE" sz="1600" b="1" dirty="0" err="1">
                <a:solidFill>
                  <a:srgbClr val="000000"/>
                </a:solidFill>
              </a:rPr>
              <a:t>of</a:t>
            </a:r>
            <a:r>
              <a:rPr lang="de-DE" altLang="de-DE" sz="1600" b="1" dirty="0">
                <a:solidFill>
                  <a:srgbClr val="000000"/>
                </a:solidFill>
              </a:rPr>
              <a:t> </a:t>
            </a:r>
            <a:r>
              <a:rPr lang="de-DE" altLang="de-DE" sz="1600" b="1" dirty="0" err="1">
                <a:solidFill>
                  <a:srgbClr val="000000"/>
                </a:solidFill>
              </a:rPr>
              <a:t>the</a:t>
            </a:r>
            <a:r>
              <a:rPr lang="de-DE" altLang="de-DE" sz="1600" b="1" dirty="0">
                <a:solidFill>
                  <a:srgbClr val="000000"/>
                </a:solidFill>
              </a:rPr>
              <a:t> Art Vortrag von Oliver Neumann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5D2E0CF3-B39E-40F6-B25F-6CB7514A4FA3}"/>
              </a:ext>
            </a:extLst>
          </p:cNvPr>
          <p:cNvSpPr txBox="1"/>
          <p:nvPr/>
        </p:nvSpPr>
        <p:spPr>
          <a:xfrm>
            <a:off x="107504" y="6021288"/>
            <a:ext cx="2160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[Kok </a:t>
            </a:r>
            <a:r>
              <a:rPr lang="de-DE" sz="1400" dirty="0" err="1"/>
              <a:t>Solin</a:t>
            </a:r>
            <a:r>
              <a:rPr lang="de-DE" sz="1400" dirty="0"/>
              <a:t> 2018]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29AADB-22BF-4186-8B22-5E9720EAA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25" y="333375"/>
            <a:ext cx="6911975" cy="561975"/>
          </a:xfrm>
        </p:spPr>
        <p:txBody>
          <a:bodyPr/>
          <a:lstStyle/>
          <a:p>
            <a:r>
              <a:rPr lang="de-DE" dirty="0"/>
              <a:t>Aktuelle Forschung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1F3425-C875-4CEC-89AD-4B3A1957E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Terrain </a:t>
            </a:r>
            <a:r>
              <a:rPr lang="de-DE" dirty="0" err="1"/>
              <a:t>field</a:t>
            </a:r>
            <a:r>
              <a:rPr lang="de-DE" dirty="0"/>
              <a:t> SLAM and </a:t>
            </a:r>
            <a:r>
              <a:rPr lang="de-DE" dirty="0" err="1"/>
              <a:t>Uncertainty</a:t>
            </a:r>
            <a:r>
              <a:rPr lang="de-DE" dirty="0"/>
              <a:t> Mapping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Gaussian</a:t>
            </a:r>
            <a:r>
              <a:rPr lang="de-DE" dirty="0"/>
              <a:t> </a:t>
            </a:r>
            <a:r>
              <a:rPr lang="de-DE" dirty="0" err="1"/>
              <a:t>Process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2F3D0C0-09B6-4A51-AEE9-F6576490D3B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AF4B9F38-77DF-4311-AB3B-1FE9C203202B}" type="datetime1">
              <a:rPr lang="de-DE" smtClean="0"/>
              <a:t>27.05.2019</a:t>
            </a:fld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2132D6B0-016F-481A-9114-65C8BEC1C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696" y="1669865"/>
            <a:ext cx="4049272" cy="2581085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67605348-1388-4E84-8468-9653FDCD69E6}"/>
              </a:ext>
            </a:extLst>
          </p:cNvPr>
          <p:cNvSpPr txBox="1"/>
          <p:nvPr/>
        </p:nvSpPr>
        <p:spPr>
          <a:xfrm>
            <a:off x="5203930" y="4855964"/>
            <a:ext cx="12888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[</a:t>
            </a:r>
            <a:r>
              <a:rPr lang="de-DE" sz="1400" dirty="0" err="1"/>
              <a:t>Yu</a:t>
            </a:r>
            <a:r>
              <a:rPr lang="de-DE" sz="1400" dirty="0"/>
              <a:t> Lee 2018]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F2ED6CDE-634C-4EA3-9C5F-C9CB9B9AB0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92080" y="1669865"/>
            <a:ext cx="3067050" cy="3057525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4D7D7C0D-6C8C-474A-8F87-F571E15F54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15816" y="4319006"/>
            <a:ext cx="2130697" cy="1854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830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29AADB-22BF-4186-8B22-5E9720EAA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25" y="333375"/>
            <a:ext cx="6911975" cy="561975"/>
          </a:xfrm>
        </p:spPr>
        <p:txBody>
          <a:bodyPr/>
          <a:lstStyle/>
          <a:p>
            <a:r>
              <a:rPr lang="de-DE" dirty="0"/>
              <a:t>Aktuelle Forschung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1F3425-C875-4CEC-89AD-4B3A1957E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Autonomous</a:t>
            </a:r>
            <a:r>
              <a:rPr lang="de-DE" dirty="0"/>
              <a:t> </a:t>
            </a:r>
            <a:r>
              <a:rPr lang="de-DE" dirty="0" err="1"/>
              <a:t>Robotic</a:t>
            </a:r>
            <a:r>
              <a:rPr lang="de-DE" dirty="0"/>
              <a:t> SLAM-</a:t>
            </a:r>
            <a:r>
              <a:rPr lang="de-DE" dirty="0" err="1"/>
              <a:t>based</a:t>
            </a:r>
            <a:r>
              <a:rPr lang="de-DE" dirty="0"/>
              <a:t> Indoor Navigation </a:t>
            </a:r>
            <a:r>
              <a:rPr lang="de-DE" dirty="0" err="1"/>
              <a:t>for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High Resolution Sampling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Complete</a:t>
            </a:r>
            <a:r>
              <a:rPr lang="de-DE" dirty="0"/>
              <a:t> Coverage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2F3D0C0-09B6-4A51-AEE9-F6576490D3B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AF4B9F38-77DF-4311-AB3B-1FE9C203202B}" type="datetime1">
              <a:rPr lang="de-DE" smtClean="0"/>
              <a:t>27.05.2019</a:t>
            </a:fld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F0EDF14A-6212-4406-8F27-2E69DADE0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33" y="2053901"/>
            <a:ext cx="3317379" cy="2467373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4B213845-3131-4488-BD4D-9BD887C6571E}"/>
              </a:ext>
            </a:extLst>
          </p:cNvPr>
          <p:cNvSpPr txBox="1"/>
          <p:nvPr/>
        </p:nvSpPr>
        <p:spPr>
          <a:xfrm>
            <a:off x="6801581" y="6023770"/>
            <a:ext cx="1748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[Wieser et al 2014]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A94AFD0-9448-416C-ACF5-BAC183B0ECF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452843" y="1904451"/>
            <a:ext cx="3629025" cy="234315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324BF1F-7B68-4CEF-A30B-3E1A65BC907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347864" y="4005064"/>
            <a:ext cx="5208226" cy="2170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9306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29AADB-22BF-4186-8B22-5E9720EAA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25" y="333375"/>
            <a:ext cx="6911975" cy="561975"/>
          </a:xfrm>
        </p:spPr>
        <p:txBody>
          <a:bodyPr/>
          <a:lstStyle/>
          <a:p>
            <a:r>
              <a:rPr lang="de-DE" dirty="0"/>
              <a:t>Offene Fragen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1F3425-C875-4CEC-89AD-4B3A1957E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Kombination Monitoring und SLAM</a:t>
            </a:r>
          </a:p>
          <a:p>
            <a:r>
              <a:rPr lang="de-DE" dirty="0"/>
              <a:t>Mathematische Formulierung des Problems (Graph-</a:t>
            </a:r>
            <a:r>
              <a:rPr lang="de-DE" dirty="0" err="1"/>
              <a:t>based</a:t>
            </a:r>
            <a:r>
              <a:rPr lang="de-DE" dirty="0"/>
              <a:t>)</a:t>
            </a:r>
          </a:p>
          <a:p>
            <a:r>
              <a:rPr lang="de-DE" dirty="0"/>
              <a:t>Online Fähigkeit für SLAM mit Monitoring</a:t>
            </a:r>
          </a:p>
          <a:p>
            <a:r>
              <a:rPr lang="de-DE" dirty="0"/>
              <a:t>Unsicherheiten in x und y mit abnehmender Unsicherheit</a:t>
            </a:r>
          </a:p>
          <a:p>
            <a:r>
              <a:rPr lang="de-DE" dirty="0"/>
              <a:t>…? TODO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2F3D0C0-09B6-4A51-AEE9-F6576490D3B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AF4B9F38-77DF-4311-AB3B-1FE9C203202B}" type="datetime1">
              <a:rPr lang="de-DE" smtClean="0"/>
              <a:t>27.05.2019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88485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29AADB-22BF-4186-8B22-5E9720EAA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25" y="333375"/>
            <a:ext cx="6911975" cy="561975"/>
          </a:xfrm>
        </p:spPr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1F3425-C875-4CEC-89AD-4B3A1957E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TODO</a:t>
            </a:r>
          </a:p>
          <a:p>
            <a:pPr marL="0" indent="0">
              <a:buNone/>
            </a:pPr>
            <a:r>
              <a:rPr lang="de-DE" dirty="0"/>
              <a:t>[Kok </a:t>
            </a:r>
            <a:r>
              <a:rPr lang="de-DE" dirty="0" err="1"/>
              <a:t>Solin</a:t>
            </a:r>
            <a:r>
              <a:rPr lang="de-DE" dirty="0"/>
              <a:t> 2018]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[</a:t>
            </a:r>
            <a:r>
              <a:rPr lang="de-DE" dirty="0" err="1"/>
              <a:t>Grisetti</a:t>
            </a:r>
            <a:r>
              <a:rPr lang="de-DE" dirty="0"/>
              <a:t> et al 2010]</a:t>
            </a:r>
          </a:p>
          <a:p>
            <a:pPr marL="0" indent="0">
              <a:buNone/>
            </a:pPr>
            <a:br>
              <a:rPr lang="de-DE" dirty="0"/>
            </a:br>
            <a:r>
              <a:rPr lang="de-DE" dirty="0"/>
              <a:t>[</a:t>
            </a:r>
            <a:r>
              <a:rPr lang="de-DE" dirty="0" err="1"/>
              <a:t>Kaess</a:t>
            </a:r>
            <a:r>
              <a:rPr lang="de-DE" dirty="0"/>
              <a:t> et al 2008]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[</a:t>
            </a:r>
            <a:r>
              <a:rPr lang="de-DE" dirty="0" err="1"/>
              <a:t>Yu</a:t>
            </a:r>
            <a:r>
              <a:rPr lang="de-DE" dirty="0"/>
              <a:t> Lee 2018]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[Wieser et al 2014]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[</a:t>
            </a:r>
            <a:r>
              <a:rPr lang="de-DE" dirty="0" err="1"/>
              <a:t>Sklearn</a:t>
            </a:r>
            <a:r>
              <a:rPr lang="de-DE" dirty="0"/>
              <a:t>-GP]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[Image-Web1]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2F3D0C0-09B6-4A51-AEE9-F6576490D3B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AF4B9F38-77DF-4311-AB3B-1FE9C203202B}" type="datetime1">
              <a:rPr lang="de-DE" smtClean="0"/>
              <a:t>27.05.2019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54775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>
          <a:xfrm>
            <a:off x="390525" y="333375"/>
            <a:ext cx="6911975" cy="561975"/>
          </a:xfrm>
        </p:spPr>
        <p:txBody>
          <a:bodyPr/>
          <a:lstStyle/>
          <a:p>
            <a:r>
              <a:rPr lang="de-DE" altLang="de-DE" dirty="0"/>
              <a:t>Agenda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BF0FFF1-A233-4F62-B8F6-507320609628}" type="datetime1">
              <a:rPr lang="de-DE" smtClean="0"/>
              <a:t>27.05.2019</a:t>
            </a:fld>
            <a:endParaRPr lang="de-DE" dirty="0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2078876017"/>
              </p:ext>
            </p:extLst>
          </p:nvPr>
        </p:nvGraphicFramePr>
        <p:xfrm>
          <a:off x="251520" y="980728"/>
          <a:ext cx="8496944" cy="5040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47658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29AADB-22BF-4186-8B22-5E9720EAA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25" y="333375"/>
            <a:ext cx="6911975" cy="561975"/>
          </a:xfrm>
        </p:spPr>
        <p:txBody>
          <a:bodyPr/>
          <a:lstStyle/>
          <a:p>
            <a:r>
              <a:rPr lang="de-DE" dirty="0"/>
              <a:t>Mapping </a:t>
            </a:r>
            <a:r>
              <a:rPr lang="de-DE" dirty="0" err="1"/>
              <a:t>vs</a:t>
            </a:r>
            <a:r>
              <a:rPr lang="de-DE" dirty="0"/>
              <a:t> Monitoring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1F3425-C875-4CEC-89AD-4B3A1957E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SLAM: </a:t>
            </a:r>
            <a:r>
              <a:rPr lang="de-DE" sz="1400" dirty="0"/>
              <a:t>[</a:t>
            </a:r>
            <a:r>
              <a:rPr lang="de-DE" sz="1400" dirty="0" err="1"/>
              <a:t>Grisetti</a:t>
            </a:r>
            <a:r>
              <a:rPr lang="de-DE" sz="1400" dirty="0"/>
              <a:t> et al 2010]</a:t>
            </a:r>
            <a:endParaRPr lang="de-DE" dirty="0"/>
          </a:p>
          <a:p>
            <a:r>
              <a:rPr lang="de-DE" dirty="0"/>
              <a:t>Unbekannte Karte (</a:t>
            </a:r>
            <a:r>
              <a:rPr lang="de-DE" b="1" dirty="0"/>
              <a:t>Mapping)</a:t>
            </a:r>
          </a:p>
          <a:p>
            <a:r>
              <a:rPr lang="de-DE" b="1" dirty="0"/>
              <a:t>Lokalisierung </a:t>
            </a:r>
            <a:r>
              <a:rPr lang="de-DE" dirty="0"/>
              <a:t>in Karte</a:t>
            </a:r>
          </a:p>
          <a:p>
            <a:r>
              <a:rPr lang="de-DE" dirty="0"/>
              <a:t>Probabilistisches Verfahren</a:t>
            </a:r>
          </a:p>
          <a:p>
            <a:r>
              <a:rPr lang="de-DE" dirty="0" err="1"/>
              <a:t>Filtering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de-DE" dirty="0" err="1"/>
              <a:t>Smoothing</a:t>
            </a:r>
            <a:endParaRPr lang="de-DE" dirty="0"/>
          </a:p>
          <a:p>
            <a:r>
              <a:rPr lang="de-DE" dirty="0"/>
              <a:t>Graph basiert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2F3D0C0-09B6-4A51-AEE9-F6576490D3B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AF4B9F38-77DF-4311-AB3B-1FE9C203202B}" type="datetime1">
              <a:rPr lang="de-DE" smtClean="0"/>
              <a:t>27.05.2019</a:t>
            </a:fld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020" y="3501008"/>
            <a:ext cx="4357980" cy="2683801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5D811D43-0B01-4B4C-BE7D-73F5B7461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3490" y="895350"/>
            <a:ext cx="2882926" cy="2518481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A21C0DC-35E6-4702-957C-38BAA6FABB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2316" y="3501008"/>
            <a:ext cx="3477170" cy="2763739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5444AF4D-1DE6-4163-BBC0-1B63583550A4}"/>
              </a:ext>
            </a:extLst>
          </p:cNvPr>
          <p:cNvSpPr txBox="1"/>
          <p:nvPr/>
        </p:nvSpPr>
        <p:spPr>
          <a:xfrm>
            <a:off x="390525" y="6006459"/>
            <a:ext cx="20521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[</a:t>
            </a:r>
            <a:r>
              <a:rPr lang="de-DE" sz="1400" dirty="0" err="1"/>
              <a:t>Kaess</a:t>
            </a:r>
            <a:r>
              <a:rPr lang="de-DE" sz="1400" dirty="0"/>
              <a:t> et al 2008]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77E1F4C8-6D31-48A9-839F-03F1B9E0DB23}"/>
              </a:ext>
            </a:extLst>
          </p:cNvPr>
          <p:cNvSpPr/>
          <p:nvPr/>
        </p:nvSpPr>
        <p:spPr>
          <a:xfrm>
            <a:off x="4824911" y="3563155"/>
            <a:ext cx="168668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/>
              <a:t>[</a:t>
            </a:r>
            <a:r>
              <a:rPr lang="de-DE" sz="1400" dirty="0" err="1"/>
              <a:t>Grisetti</a:t>
            </a:r>
            <a:r>
              <a:rPr lang="de-DE" sz="1400" dirty="0"/>
              <a:t> et al 2010]</a:t>
            </a:r>
          </a:p>
        </p:txBody>
      </p:sp>
    </p:spTree>
    <p:extLst>
      <p:ext uri="{BB962C8B-B14F-4D97-AF65-F5344CB8AC3E}">
        <p14:creationId xmlns:p14="http://schemas.microsoft.com/office/powerpoint/2010/main" val="1471805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m 5"/>
          <p:cNvGraphicFramePr/>
          <p:nvPr>
            <p:extLst>
              <p:ext uri="{D42A27DB-BD31-4B8C-83A1-F6EECF244321}">
                <p14:modId xmlns:p14="http://schemas.microsoft.com/office/powerpoint/2010/main" val="259677484"/>
              </p:ext>
            </p:extLst>
          </p:nvPr>
        </p:nvGraphicFramePr>
        <p:xfrm>
          <a:off x="371775" y="1246188"/>
          <a:ext cx="8376938" cy="49191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D229AADB-22BF-4186-8B22-5E9720EAA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25" y="333375"/>
            <a:ext cx="6911975" cy="561975"/>
          </a:xfrm>
        </p:spPr>
        <p:txBody>
          <a:bodyPr/>
          <a:lstStyle/>
          <a:p>
            <a:r>
              <a:rPr lang="de-DE" dirty="0"/>
              <a:t>Mapping </a:t>
            </a:r>
            <a:r>
              <a:rPr lang="de-DE" dirty="0" err="1"/>
              <a:t>vs</a:t>
            </a:r>
            <a:r>
              <a:rPr lang="de-DE" dirty="0"/>
              <a:t> Monitoring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2F3D0C0-09B6-4A51-AEE9-F6576490D3B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AF4B9F38-77DF-4311-AB3B-1FE9C203202B}" type="datetime1">
              <a:rPr lang="de-DE" smtClean="0"/>
              <a:t>27.05.2019</a:t>
            </a:fld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7431E67-4A45-4651-9C0C-AE586FB32FC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2425" y="1596775"/>
            <a:ext cx="4219576" cy="1947863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B06DE10D-6A0D-4D94-8EBA-8DD249ADE630}"/>
              </a:ext>
            </a:extLst>
          </p:cNvPr>
          <p:cNvSpPr txBox="1"/>
          <p:nvPr/>
        </p:nvSpPr>
        <p:spPr>
          <a:xfrm>
            <a:off x="396877" y="3522736"/>
            <a:ext cx="16866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[</a:t>
            </a:r>
            <a:r>
              <a:rPr lang="de-DE" sz="1400" dirty="0" err="1"/>
              <a:t>Grisetti</a:t>
            </a:r>
            <a:r>
              <a:rPr lang="de-DE" sz="1400" dirty="0"/>
              <a:t> et al 2010]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8614332-5881-49C8-B514-C3462520594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91351" y="1168374"/>
            <a:ext cx="4337304" cy="2764682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E7145C7D-19B6-4E41-B39D-CC3C911FF556}"/>
              </a:ext>
            </a:extLst>
          </p:cNvPr>
          <p:cNvSpPr txBox="1"/>
          <p:nvPr/>
        </p:nvSpPr>
        <p:spPr>
          <a:xfrm>
            <a:off x="4616453" y="3524893"/>
            <a:ext cx="12888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[</a:t>
            </a:r>
            <a:r>
              <a:rPr lang="de-DE" sz="1400" dirty="0" err="1"/>
              <a:t>Yu</a:t>
            </a:r>
            <a:r>
              <a:rPr lang="de-DE" sz="1400" dirty="0"/>
              <a:t> Lee 2018]</a:t>
            </a:r>
          </a:p>
        </p:txBody>
      </p:sp>
    </p:spTree>
    <p:extLst>
      <p:ext uri="{BB962C8B-B14F-4D97-AF65-F5344CB8AC3E}">
        <p14:creationId xmlns:p14="http://schemas.microsoft.com/office/powerpoint/2010/main" val="1888590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>
          <a:xfrm>
            <a:off x="390525" y="333375"/>
            <a:ext cx="6911975" cy="561975"/>
          </a:xfrm>
        </p:spPr>
        <p:txBody>
          <a:bodyPr/>
          <a:lstStyle/>
          <a:p>
            <a:r>
              <a:rPr lang="de-DE" altLang="de-DE" dirty="0"/>
              <a:t>Motivation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92113" y="1198563"/>
            <a:ext cx="8356600" cy="4684836"/>
          </a:xfrm>
        </p:spPr>
        <p:txBody>
          <a:bodyPr/>
          <a:lstStyle/>
          <a:p>
            <a:r>
              <a:rPr lang="de-DE" altLang="de-DE" dirty="0"/>
              <a:t>Herausforderung</a:t>
            </a:r>
          </a:p>
          <a:p>
            <a:pPr lvl="1"/>
            <a:r>
              <a:rPr lang="de-DE" altLang="de-DE" dirty="0"/>
              <a:t>SLAM für</a:t>
            </a:r>
            <a:br>
              <a:rPr lang="de-DE" altLang="de-DE" dirty="0"/>
            </a:br>
            <a:r>
              <a:rPr lang="de-DE" altLang="de-DE" b="1" dirty="0"/>
              <a:t>kontinuierliches Phänomen</a:t>
            </a:r>
          </a:p>
          <a:p>
            <a:pPr lvl="1"/>
            <a:r>
              <a:rPr lang="de-DE" altLang="de-DE" b="1" dirty="0"/>
              <a:t>Kein Wissen </a:t>
            </a:r>
            <a:r>
              <a:rPr lang="de-DE" altLang="de-DE" dirty="0"/>
              <a:t>über</a:t>
            </a:r>
            <a:br>
              <a:rPr lang="de-DE" altLang="de-DE" dirty="0"/>
            </a:br>
            <a:r>
              <a:rPr lang="de-DE" altLang="de-DE" dirty="0"/>
              <a:t>zugrundeliegende Funktion</a:t>
            </a:r>
          </a:p>
          <a:p>
            <a:pPr lvl="1"/>
            <a:r>
              <a:rPr lang="de-DE" altLang="de-DE" b="1" dirty="0"/>
              <a:t>Unsicherheiten</a:t>
            </a:r>
            <a:endParaRPr lang="de-DE" altLang="de-DE" dirty="0"/>
          </a:p>
          <a:p>
            <a:pPr lvl="1"/>
            <a:r>
              <a:rPr lang="de-DE" altLang="de-DE" b="1" dirty="0"/>
              <a:t>Vorhersagegenauigkeit</a:t>
            </a:r>
          </a:p>
          <a:p>
            <a:pPr lvl="1"/>
            <a:r>
              <a:rPr lang="de-DE" altLang="de-DE" b="1" dirty="0"/>
              <a:t>Wenig Messungen</a:t>
            </a:r>
            <a:endParaRPr lang="en-US" alt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BF0FFF1-A233-4F62-B8F6-507320609628}" type="datetime1">
              <a:rPr lang="de-DE" smtClean="0"/>
              <a:t>27.05.2019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06" y="3840920"/>
            <a:ext cx="3528641" cy="2322611"/>
          </a:xfrm>
          <a:prstGeom prst="rect">
            <a:avLst/>
          </a:prstGeom>
        </p:spPr>
      </p:pic>
      <p:sp>
        <p:nvSpPr>
          <p:cNvPr id="4" name="Pfeil nach rechts 3"/>
          <p:cNvSpPr/>
          <p:nvPr/>
        </p:nvSpPr>
        <p:spPr>
          <a:xfrm>
            <a:off x="4788354" y="1052736"/>
            <a:ext cx="2015894" cy="22354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6948264" y="1754955"/>
            <a:ext cx="16564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 err="1"/>
              <a:t>Gaussian</a:t>
            </a:r>
            <a:r>
              <a:rPr lang="de-DE" sz="2400" b="1" dirty="0"/>
              <a:t> </a:t>
            </a:r>
            <a:r>
              <a:rPr lang="de-DE" sz="2400" b="1" dirty="0" err="1"/>
              <a:t>Process</a:t>
            </a:r>
            <a:endParaRPr lang="de-DE" sz="2400" b="1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E6AB2274-4456-47B3-A430-BABE6C3093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8354" y="3452872"/>
            <a:ext cx="3734327" cy="2777488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5EE51077-57D9-4F44-8EF3-C6095F39D380}"/>
              </a:ext>
            </a:extLst>
          </p:cNvPr>
          <p:cNvSpPr txBox="1"/>
          <p:nvPr/>
        </p:nvSpPr>
        <p:spPr>
          <a:xfrm>
            <a:off x="6911067" y="5561800"/>
            <a:ext cx="16770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[Wieser et al 2014]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674D62E2-17A5-4CE2-AD7E-16CFD3661608}"/>
              </a:ext>
            </a:extLst>
          </p:cNvPr>
          <p:cNvSpPr txBox="1"/>
          <p:nvPr/>
        </p:nvSpPr>
        <p:spPr>
          <a:xfrm>
            <a:off x="817232" y="5850177"/>
            <a:ext cx="13051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/>
                </a:solidFill>
              </a:rPr>
              <a:t>[Image-Web1]</a:t>
            </a:r>
          </a:p>
        </p:txBody>
      </p:sp>
    </p:spTree>
    <p:extLst>
      <p:ext uri="{BB962C8B-B14F-4D97-AF65-F5344CB8AC3E}">
        <p14:creationId xmlns:p14="http://schemas.microsoft.com/office/powerpoint/2010/main" val="3564655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>
          <a:xfrm>
            <a:off x="390525" y="333375"/>
            <a:ext cx="6911975" cy="561975"/>
          </a:xfrm>
        </p:spPr>
        <p:txBody>
          <a:bodyPr/>
          <a:lstStyle/>
          <a:p>
            <a:r>
              <a:rPr lang="de-DE" altLang="de-DE" dirty="0"/>
              <a:t>Motivation</a:t>
            </a: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5BF0FFF1-A233-4F62-B8F6-507320609628}" type="datetime1">
              <a:rPr lang="de-DE" smtClean="0"/>
              <a:t>27.05.2019</a:t>
            </a:fld>
            <a:endParaRPr lang="de-DE" dirty="0"/>
          </a:p>
        </p:txBody>
      </p:sp>
      <p:pic>
        <p:nvPicPr>
          <p:cNvPr id="4" name="Scalable Magnetic Field SLAM in 3D Using Gaussian Process Map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0525" y="1183382"/>
            <a:ext cx="8472708" cy="4765898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B018BEC-10AC-4E33-BF67-E0519B99FFBC}"/>
              </a:ext>
            </a:extLst>
          </p:cNvPr>
          <p:cNvSpPr txBox="1"/>
          <p:nvPr/>
        </p:nvSpPr>
        <p:spPr>
          <a:xfrm>
            <a:off x="7452320" y="5978116"/>
            <a:ext cx="1489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[Kok </a:t>
            </a:r>
            <a:r>
              <a:rPr lang="de-DE" sz="1400" dirty="0" err="1"/>
              <a:t>Solin</a:t>
            </a:r>
            <a:r>
              <a:rPr lang="de-DE" sz="1400" dirty="0"/>
              <a:t> 2018]</a:t>
            </a:r>
          </a:p>
        </p:txBody>
      </p:sp>
    </p:spTree>
    <p:extLst>
      <p:ext uri="{BB962C8B-B14F-4D97-AF65-F5344CB8AC3E}">
        <p14:creationId xmlns:p14="http://schemas.microsoft.com/office/powerpoint/2010/main" val="285208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29AADB-22BF-4186-8B22-5E9720EAA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25" y="333375"/>
            <a:ext cx="6911975" cy="561975"/>
          </a:xfrm>
        </p:spPr>
        <p:txBody>
          <a:bodyPr/>
          <a:lstStyle/>
          <a:p>
            <a:r>
              <a:rPr lang="de-DE" dirty="0"/>
              <a:t>Gaußprozesse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91F3425-C875-4CEC-89AD-4B3A1957ECA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Stochastischer Prozess</a:t>
                </a:r>
              </a:p>
              <a:p>
                <a:r>
                  <a:rPr lang="de-DE" dirty="0"/>
                  <a:t>Definiert über</a:t>
                </a:r>
              </a:p>
              <a:p>
                <a:pPr lvl="1"/>
                <a:r>
                  <a:rPr lang="de-DE" dirty="0"/>
                  <a:t>Erwartungswert </a:t>
                </a:r>
                <a:br>
                  <a:rPr lang="de-DE" dirty="0"/>
                </a:b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dirty="0"/>
              </a:p>
              <a:p>
                <a:pPr lvl="1"/>
                <a:r>
                  <a:rPr lang="de-DE" dirty="0"/>
                  <a:t>Kovarianzmatrix</a:t>
                </a:r>
                <a:br>
                  <a:rPr lang="de-DE" dirty="0"/>
                </a:b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𝑘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= 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brk m:alnAt="7"/>
                                </m:r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m:rPr>
                                  <m:brk m:alnAt="7"/>
                                </m:r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mr>
                          <m:m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⋱</m:t>
                              </m:r>
                            </m:e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d>
                                <m:dPr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sSub>
                                    <m:sSubPr>
                                      <m:ctrl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sSub>
                                <m:sSubPr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mr>
                        </m:m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m:rPr>
                        <m:sty m:val="p"/>
                      </m:rPr>
                      <a:rPr lang="de-DE">
                        <a:latin typeface="Cambria Math" panose="02040503050406030204" pitchFamily="18" charset="0"/>
                      </a:rPr>
                      <m:t>i</m:t>
                    </m:r>
                    <m:r>
                      <a:rPr lang="de-DE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de-DE">
                        <a:latin typeface="Cambria Math" panose="02040503050406030204" pitchFamily="18" charset="0"/>
                      </a:rPr>
                      <m:t>j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∈{0, …, 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𝑛</m:t>
                    </m:r>
                    <m:r>
                      <a:rPr lang="de-DE" i="1">
                        <a:latin typeface="Cambria Math" panose="02040503050406030204" pitchFamily="18" charset="0"/>
                      </a:rPr>
                      <m:t>}</m:t>
                    </m:r>
                  </m:oMath>
                </a14:m>
                <a:endParaRPr lang="de-DE" dirty="0"/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791F3425-C875-4CEC-89AD-4B3A1957ECA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t="-149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2F3D0C0-09B6-4A51-AEE9-F6576490D3B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AF4B9F38-77DF-4311-AB3B-1FE9C203202B}" type="datetime1">
              <a:rPr lang="de-DE" smtClean="0"/>
              <a:t>27.05.2019</a:t>
            </a:fld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5317" y="3458491"/>
            <a:ext cx="3791409" cy="2843557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3458491"/>
            <a:ext cx="3691932" cy="276894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823BFF69-E72C-47C5-B15A-7CC280DEC54D}"/>
              </a:ext>
            </a:extLst>
          </p:cNvPr>
          <p:cNvSpPr txBox="1"/>
          <p:nvPr/>
        </p:nvSpPr>
        <p:spPr>
          <a:xfrm>
            <a:off x="6300192" y="6043548"/>
            <a:ext cx="1210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[</a:t>
            </a:r>
            <a:r>
              <a:rPr lang="de-DE" sz="1400" dirty="0" err="1"/>
              <a:t>Sklearn</a:t>
            </a:r>
            <a:r>
              <a:rPr lang="de-DE" sz="1400" dirty="0"/>
              <a:t>-GP]</a:t>
            </a:r>
          </a:p>
        </p:txBody>
      </p:sp>
    </p:spTree>
    <p:extLst>
      <p:ext uri="{BB962C8B-B14F-4D97-AF65-F5344CB8AC3E}">
        <p14:creationId xmlns:p14="http://schemas.microsoft.com/office/powerpoint/2010/main" val="4081480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29AADB-22BF-4186-8B22-5E9720EAA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25" y="333375"/>
            <a:ext cx="6911975" cy="561975"/>
          </a:xfrm>
        </p:spPr>
        <p:txBody>
          <a:bodyPr/>
          <a:lstStyle/>
          <a:p>
            <a:r>
              <a:rPr lang="de-DE" dirty="0"/>
              <a:t>Aktuelle Forschung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1F3425-C875-4CEC-89AD-4B3A1957E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iSAM</a:t>
            </a:r>
            <a:r>
              <a:rPr lang="de-DE" dirty="0"/>
              <a:t>: </a:t>
            </a:r>
            <a:r>
              <a:rPr lang="de-DE" dirty="0" err="1"/>
              <a:t>Incremental</a:t>
            </a:r>
            <a:r>
              <a:rPr lang="de-DE" dirty="0"/>
              <a:t> </a:t>
            </a:r>
            <a:r>
              <a:rPr lang="de-DE" dirty="0" err="1"/>
              <a:t>Smoothing</a:t>
            </a:r>
            <a:r>
              <a:rPr lang="de-DE" dirty="0"/>
              <a:t> and Mapping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2F3D0C0-09B6-4A51-AEE9-F6576490D3B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AF4B9F38-77DF-4311-AB3B-1FE9C203202B}" type="datetime1">
              <a:rPr lang="de-DE" smtClean="0"/>
              <a:t>27.05.2019</a:t>
            </a:fld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FEC5664-C63E-4FE2-B250-0DE07D1F6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497" y="1644651"/>
            <a:ext cx="3949787" cy="2432421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34AB339D-5AD1-4172-8377-FD8F1D6283D8}"/>
              </a:ext>
            </a:extLst>
          </p:cNvPr>
          <p:cNvSpPr txBox="1"/>
          <p:nvPr/>
        </p:nvSpPr>
        <p:spPr>
          <a:xfrm>
            <a:off x="251520" y="5990742"/>
            <a:ext cx="20521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[</a:t>
            </a:r>
            <a:r>
              <a:rPr lang="de-DE" sz="1400" dirty="0" err="1"/>
              <a:t>Kaess</a:t>
            </a:r>
            <a:r>
              <a:rPr lang="de-DE" sz="1400" dirty="0"/>
              <a:t> et al 2008]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6D08A826-822D-43D4-9D0B-32FBE9A3D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9163" y="1644651"/>
            <a:ext cx="4019550" cy="444817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64FDAE7-37EF-4350-87DF-F3E1653EAE7E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11964" y="4180682"/>
            <a:ext cx="2788852" cy="208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3741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29AADB-22BF-4186-8B22-5E9720EAA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525" y="333375"/>
            <a:ext cx="6911975" cy="561975"/>
          </a:xfrm>
        </p:spPr>
        <p:txBody>
          <a:bodyPr/>
          <a:lstStyle/>
          <a:p>
            <a:r>
              <a:rPr lang="de-DE" dirty="0"/>
              <a:t>Aktuelle Forschung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1F3425-C875-4CEC-89AD-4B3A1957E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Unsicherheiten Gaußprozesse in x TODO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2F3D0C0-09B6-4A51-AEE9-F6576490D3B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pPr>
              <a:defRPr/>
            </a:pPr>
            <a:fld id="{AF4B9F38-77DF-4311-AB3B-1FE9C203202B}" type="datetime1">
              <a:rPr lang="de-DE" smtClean="0"/>
              <a:t>27.05.2019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32608656"/>
      </p:ext>
    </p:extLst>
  </p:cSld>
  <p:clrMapOvr>
    <a:masterClrMapping/>
  </p:clrMapOvr>
</p:sld>
</file>

<file path=ppt/theme/theme1.xml><?xml version="1.0" encoding="utf-8"?>
<a:theme xmlns:a="http://schemas.openxmlformats.org/drawingml/2006/main" name="KIT-PPT_Master_dt_2016">
  <a:themeElements>
    <a:clrScheme name="Standarddesign 1">
      <a:dk1>
        <a:srgbClr val="000000"/>
      </a:dk1>
      <a:lt1>
        <a:srgbClr val="FFFFFF"/>
      </a:lt1>
      <a:dk2>
        <a:srgbClr val="000000"/>
      </a:dk2>
      <a:lt2>
        <a:srgbClr val="D9D9D9"/>
      </a:lt2>
      <a:accent1>
        <a:srgbClr val="009682"/>
      </a:accent1>
      <a:accent2>
        <a:srgbClr val="4664AA"/>
      </a:accent2>
      <a:accent3>
        <a:srgbClr val="FFFFFF"/>
      </a:accent3>
      <a:accent4>
        <a:srgbClr val="000000"/>
      </a:accent4>
      <a:accent5>
        <a:srgbClr val="AAC9C1"/>
      </a:accent5>
      <a:accent6>
        <a:srgbClr val="3F5A9A"/>
      </a:accent6>
      <a:hlink>
        <a:srgbClr val="808080"/>
      </a:hlink>
      <a:folHlink>
        <a:srgbClr val="7D92C3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D9D9D9"/>
        </a:lt2>
        <a:accent1>
          <a:srgbClr val="009682"/>
        </a:accent1>
        <a:accent2>
          <a:srgbClr val="4664AA"/>
        </a:accent2>
        <a:accent3>
          <a:srgbClr val="FFFFFF"/>
        </a:accent3>
        <a:accent4>
          <a:srgbClr val="000000"/>
        </a:accent4>
        <a:accent5>
          <a:srgbClr val="AAC9C1"/>
        </a:accent5>
        <a:accent6>
          <a:srgbClr val="3F5A9A"/>
        </a:accent6>
        <a:hlink>
          <a:srgbClr val="808080"/>
        </a:hlink>
        <a:folHlink>
          <a:srgbClr val="7D92C3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äsentation2" id="{AD03C116-51C3-4C70-8AF8-398EEDB14CFF}" vid="{CCCF8C8F-B3C7-41CC-B9A9-3A67BFA4C293}"/>
    </a:ext>
  </a:ext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SDQ_Praesentation_Vorlage_4_3</Template>
  <TotalTime>0</TotalTime>
  <Words>435</Words>
  <Application>Microsoft Office PowerPoint</Application>
  <PresentationFormat>Bildschirmpräsentation (4:3)</PresentationFormat>
  <Paragraphs>124</Paragraphs>
  <Slides>13</Slides>
  <Notes>6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6" baseType="lpstr">
      <vt:lpstr>Arial</vt:lpstr>
      <vt:lpstr>Cambria Math</vt:lpstr>
      <vt:lpstr>KIT-PPT_Master_dt_2016</vt:lpstr>
      <vt:lpstr>PowerPoint-Präsentation</vt:lpstr>
      <vt:lpstr>Agenda</vt:lpstr>
      <vt:lpstr>Mapping vs Monitoring</vt:lpstr>
      <vt:lpstr>Mapping vs Monitoring</vt:lpstr>
      <vt:lpstr>Motivation</vt:lpstr>
      <vt:lpstr>Motivation</vt:lpstr>
      <vt:lpstr>Gaußprozesse</vt:lpstr>
      <vt:lpstr>Aktuelle Forschung</vt:lpstr>
      <vt:lpstr>Aktuelle Forschung</vt:lpstr>
      <vt:lpstr>Aktuelle Forschung</vt:lpstr>
      <vt:lpstr>Aktuelle Forschung</vt:lpstr>
      <vt:lpstr>Offene Fragen</vt:lpstr>
      <vt:lpstr>Quellen</vt:lpstr>
    </vt:vector>
  </TitlesOfParts>
  <Company>VIT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Oliver Neumann</dc:creator>
  <cp:lastModifiedBy>Neumann, Oliver</cp:lastModifiedBy>
  <cp:revision>44</cp:revision>
  <dcterms:created xsi:type="dcterms:W3CDTF">2019-05-07T10:30:12Z</dcterms:created>
  <dcterms:modified xsi:type="dcterms:W3CDTF">2019-05-27T14:01:52Z</dcterms:modified>
</cp:coreProperties>
</file>

<file path=docProps/thumbnail.jpeg>
</file>